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12192000"/>
  <p:embeddedFontLst>
    <p:embeddedFont>
      <p:font typeface="MiSans" pitchFamily="2" charset="-122"/>
      <p:regular r:id="rId1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1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1548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59ced12ded640d3769137937749713a661a39b8b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80000"/>
                </a:srgbClr>
              </a:gs>
              <a:gs pos="50000">
                <a:srgbClr val="3A5F7A">
                  <a:alpha val="40000"/>
                </a:srgbClr>
              </a:gs>
              <a:gs pos="100000">
                <a:srgbClr val="1A1D21">
                  <a:alpha val="9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Shape 1"/>
          <p:cNvSpPr/>
          <p:nvPr/>
        </p:nvSpPr>
        <p:spPr>
          <a:xfrm>
            <a:off x="400050" y="381000"/>
            <a:ext cx="2114550" cy="419100"/>
          </a:xfrm>
          <a:custGeom>
            <a:avLst/>
            <a:gdLst/>
            <a:ahLst/>
            <a:cxnLst/>
            <a:rect l="l" t="t" r="r" b="b"/>
            <a:pathLst>
              <a:path w="2114550" h="419100">
                <a:moveTo>
                  <a:pt x="0" y="0"/>
                </a:moveTo>
                <a:lnTo>
                  <a:pt x="2114550" y="0"/>
                </a:lnTo>
                <a:lnTo>
                  <a:pt x="211455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2"/>
          <p:cNvSpPr/>
          <p:nvPr/>
        </p:nvSpPr>
        <p:spPr>
          <a:xfrm>
            <a:off x="400050" y="381000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571500" y="457200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kern="0" spc="68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REPORT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29789" y="381000"/>
            <a:ext cx="885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2026.02.03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1539478"/>
            <a:ext cx="8877300" cy="2571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vLLM WideEP与大规模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推理服务在</a:t>
            </a:r>
            <a:r>
              <a:rPr lang="en-US" sz="54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Blackwell</a:t>
            </a:r>
            <a:r>
              <a:rPr lang="en-US" sz="54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平台的成熟化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1000" y="441602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381000" y="4758928"/>
            <a:ext cx="86772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GB200架构性能优化技术深度解析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5763" y="5967413"/>
            <a:ext cx="1276350" cy="504825"/>
          </a:xfrm>
          <a:custGeom>
            <a:avLst/>
            <a:gdLst/>
            <a:ahLst/>
            <a:cxnLst/>
            <a:rect l="l" t="t" r="r" b="b"/>
            <a:pathLst>
              <a:path w="1276350" h="504825">
                <a:moveTo>
                  <a:pt x="0" y="0"/>
                </a:moveTo>
                <a:lnTo>
                  <a:pt x="1276350" y="0"/>
                </a:lnTo>
                <a:lnTo>
                  <a:pt x="1276350" y="504825"/>
                </a:lnTo>
                <a:lnTo>
                  <a:pt x="0" y="50482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581025" y="6086475"/>
            <a:ext cx="971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Meta Team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902247" y="5967413"/>
            <a:ext cx="1438275" cy="504825"/>
          </a:xfrm>
          <a:custGeom>
            <a:avLst/>
            <a:gdLst/>
            <a:ahLst/>
            <a:cxnLst/>
            <a:rect l="l" t="t" r="r" b="b"/>
            <a:pathLst>
              <a:path w="1438275" h="504825">
                <a:moveTo>
                  <a:pt x="0" y="0"/>
                </a:moveTo>
                <a:lnTo>
                  <a:pt x="1438275" y="0"/>
                </a:lnTo>
                <a:lnTo>
                  <a:pt x="1438275" y="504825"/>
                </a:lnTo>
                <a:lnTo>
                  <a:pt x="0" y="50482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2097509" y="6086475"/>
            <a:ext cx="1133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NVIDIA Team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320287" y="6105525"/>
            <a:ext cx="2486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DeepSeek R1/V3/V3.1 MoE Models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3701" y="373701"/>
            <a:ext cx="11519338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kern="0" spc="59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CHUNKING OPTIMIZATION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3701" y="672662"/>
            <a:ext cx="11612763" cy="373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4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分块优化策略：最小化GPU气泡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3701" y="1158474"/>
            <a:ext cx="747402" cy="37370"/>
          </a:xfrm>
          <a:custGeom>
            <a:avLst/>
            <a:gdLst/>
            <a:ahLst/>
            <a:cxnLst/>
            <a:rect l="l" t="t" r="r" b="b"/>
            <a:pathLst>
              <a:path w="747402" h="37370">
                <a:moveTo>
                  <a:pt x="0" y="0"/>
                </a:moveTo>
                <a:lnTo>
                  <a:pt x="747402" y="0"/>
                </a:lnTo>
                <a:lnTo>
                  <a:pt x="747402" y="37370"/>
                </a:lnTo>
                <a:lnTo>
                  <a:pt x="0" y="3737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92386" y="1345324"/>
            <a:ext cx="3428708" cy="4895485"/>
          </a:xfrm>
          <a:custGeom>
            <a:avLst/>
            <a:gdLst/>
            <a:ahLst/>
            <a:cxnLst/>
            <a:rect l="l" t="t" r="r" b="b"/>
            <a:pathLst>
              <a:path w="3428708" h="4895485">
                <a:moveTo>
                  <a:pt x="0" y="0"/>
                </a:moveTo>
                <a:lnTo>
                  <a:pt x="3428708" y="0"/>
                </a:lnTo>
                <a:lnTo>
                  <a:pt x="3428708" y="4895485"/>
                </a:lnTo>
                <a:lnTo>
                  <a:pt x="0" y="489548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392386" y="1345324"/>
            <a:ext cx="37370" cy="4895485"/>
          </a:xfrm>
          <a:custGeom>
            <a:avLst/>
            <a:gdLst/>
            <a:ahLst/>
            <a:cxnLst/>
            <a:rect l="l" t="t" r="r" b="b"/>
            <a:pathLst>
              <a:path w="37370" h="4895485">
                <a:moveTo>
                  <a:pt x="0" y="0"/>
                </a:moveTo>
                <a:lnTo>
                  <a:pt x="37370" y="0"/>
                </a:lnTo>
                <a:lnTo>
                  <a:pt x="37370" y="4895485"/>
                </a:lnTo>
                <a:lnTo>
                  <a:pt x="0" y="4895485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597922" y="1532175"/>
            <a:ext cx="448441" cy="448441"/>
          </a:xfrm>
          <a:custGeom>
            <a:avLst/>
            <a:gdLst/>
            <a:ahLst/>
            <a:cxnLst/>
            <a:rect l="l" t="t" r="r" b="b"/>
            <a:pathLst>
              <a:path w="448441" h="448441">
                <a:moveTo>
                  <a:pt x="0" y="0"/>
                </a:moveTo>
                <a:lnTo>
                  <a:pt x="448441" y="0"/>
                </a:lnTo>
                <a:lnTo>
                  <a:pt x="448441" y="448441"/>
                </a:lnTo>
                <a:lnTo>
                  <a:pt x="0" y="448441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Shape 6"/>
          <p:cNvSpPr/>
          <p:nvPr/>
        </p:nvSpPr>
        <p:spPr>
          <a:xfrm>
            <a:off x="740395" y="1662970"/>
            <a:ext cx="163494" cy="186851"/>
          </a:xfrm>
          <a:custGeom>
            <a:avLst/>
            <a:gdLst/>
            <a:ahLst/>
            <a:cxnLst/>
            <a:rect l="l" t="t" r="r" b="b"/>
            <a:pathLst>
              <a:path w="163494" h="186851">
                <a:moveTo>
                  <a:pt x="140138" y="35034"/>
                </a:moveTo>
                <a:lnTo>
                  <a:pt x="93425" y="35034"/>
                </a:lnTo>
                <a:lnTo>
                  <a:pt x="93425" y="81747"/>
                </a:lnTo>
                <a:lnTo>
                  <a:pt x="140138" y="81747"/>
                </a:lnTo>
                <a:lnTo>
                  <a:pt x="140138" y="35034"/>
                </a:lnTo>
                <a:close/>
                <a:moveTo>
                  <a:pt x="163494" y="81747"/>
                </a:moveTo>
                <a:lnTo>
                  <a:pt x="163494" y="151816"/>
                </a:lnTo>
                <a:cubicBezTo>
                  <a:pt x="163494" y="164699"/>
                  <a:pt x="153020" y="175172"/>
                  <a:pt x="140138" y="175172"/>
                </a:cubicBezTo>
                <a:lnTo>
                  <a:pt x="23356" y="175172"/>
                </a:lnTo>
                <a:cubicBezTo>
                  <a:pt x="10474" y="175172"/>
                  <a:pt x="0" y="164699"/>
                  <a:pt x="0" y="151816"/>
                </a:cubicBezTo>
                <a:lnTo>
                  <a:pt x="0" y="35034"/>
                </a:lnTo>
                <a:cubicBezTo>
                  <a:pt x="0" y="22152"/>
                  <a:pt x="10474" y="11678"/>
                  <a:pt x="23356" y="11678"/>
                </a:cubicBezTo>
                <a:lnTo>
                  <a:pt x="140138" y="11678"/>
                </a:lnTo>
                <a:cubicBezTo>
                  <a:pt x="153020" y="11678"/>
                  <a:pt x="163494" y="22152"/>
                  <a:pt x="163494" y="35034"/>
                </a:cubicBezTo>
                <a:lnTo>
                  <a:pt x="163494" y="81747"/>
                </a:lnTo>
                <a:close/>
                <a:moveTo>
                  <a:pt x="23356" y="105103"/>
                </a:moveTo>
                <a:lnTo>
                  <a:pt x="23356" y="151816"/>
                </a:lnTo>
                <a:lnTo>
                  <a:pt x="70069" y="151816"/>
                </a:lnTo>
                <a:lnTo>
                  <a:pt x="70069" y="105103"/>
                </a:lnTo>
                <a:lnTo>
                  <a:pt x="23356" y="105103"/>
                </a:lnTo>
                <a:close/>
                <a:moveTo>
                  <a:pt x="70069" y="81747"/>
                </a:moveTo>
                <a:lnTo>
                  <a:pt x="70069" y="35034"/>
                </a:lnTo>
                <a:lnTo>
                  <a:pt x="23356" y="35034"/>
                </a:lnTo>
                <a:lnTo>
                  <a:pt x="23356" y="81747"/>
                </a:lnTo>
                <a:lnTo>
                  <a:pt x="70069" y="81747"/>
                </a:lnTo>
                <a:close/>
                <a:moveTo>
                  <a:pt x="93425" y="105103"/>
                </a:moveTo>
                <a:lnTo>
                  <a:pt x="93425" y="151816"/>
                </a:lnTo>
                <a:lnTo>
                  <a:pt x="140138" y="151816"/>
                </a:lnTo>
                <a:lnTo>
                  <a:pt x="140138" y="105103"/>
                </a:lnTo>
                <a:lnTo>
                  <a:pt x="93425" y="105103"/>
                </a:ln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158474" y="1606915"/>
            <a:ext cx="1662970" cy="298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6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MoE DP Chunk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97922" y="2130097"/>
            <a:ext cx="3111062" cy="97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7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使用DP+EP时，token从每个DP rank以协调的块形式调度。VLLM_ENABLE_MOE_DP_CHUNK标志（默认启用）启用此分块行为。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7264" y="3251200"/>
            <a:ext cx="3026979" cy="710032"/>
          </a:xfrm>
          <a:custGeom>
            <a:avLst/>
            <a:gdLst/>
            <a:ahLst/>
            <a:cxnLst/>
            <a:rect l="l" t="t" r="r" b="b"/>
            <a:pathLst>
              <a:path w="3026979" h="710032">
                <a:moveTo>
                  <a:pt x="0" y="0"/>
                </a:moveTo>
                <a:lnTo>
                  <a:pt x="3026979" y="0"/>
                </a:lnTo>
                <a:lnTo>
                  <a:pt x="3026979" y="710032"/>
                </a:lnTo>
                <a:lnTo>
                  <a:pt x="0" y="710032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Shape 10"/>
          <p:cNvSpPr/>
          <p:nvPr/>
        </p:nvSpPr>
        <p:spPr>
          <a:xfrm>
            <a:off x="607264" y="3251200"/>
            <a:ext cx="18685" cy="710032"/>
          </a:xfrm>
          <a:custGeom>
            <a:avLst/>
            <a:gdLst/>
            <a:ahLst/>
            <a:cxnLst/>
            <a:rect l="l" t="t" r="r" b="b"/>
            <a:pathLst>
              <a:path w="18685" h="710032">
                <a:moveTo>
                  <a:pt x="0" y="0"/>
                </a:moveTo>
                <a:lnTo>
                  <a:pt x="18685" y="0"/>
                </a:lnTo>
                <a:lnTo>
                  <a:pt x="18685" y="710032"/>
                </a:lnTo>
                <a:lnTo>
                  <a:pt x="0" y="710032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728717" y="3363310"/>
            <a:ext cx="2868156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VLLM_MOE_DP_CHUNK_SIZE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28717" y="3624901"/>
            <a:ext cx="2868156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默认: 256 tokens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7264" y="4073343"/>
            <a:ext cx="3026979" cy="934253"/>
          </a:xfrm>
          <a:custGeom>
            <a:avLst/>
            <a:gdLst/>
            <a:ahLst/>
            <a:cxnLst/>
            <a:rect l="l" t="t" r="r" b="b"/>
            <a:pathLst>
              <a:path w="3026979" h="934253">
                <a:moveTo>
                  <a:pt x="0" y="0"/>
                </a:moveTo>
                <a:lnTo>
                  <a:pt x="3026979" y="0"/>
                </a:lnTo>
                <a:lnTo>
                  <a:pt x="3026979" y="934253"/>
                </a:lnTo>
                <a:lnTo>
                  <a:pt x="0" y="934253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4"/>
          <p:cNvSpPr/>
          <p:nvPr/>
        </p:nvSpPr>
        <p:spPr>
          <a:xfrm>
            <a:off x="607264" y="4073343"/>
            <a:ext cx="18685" cy="934253"/>
          </a:xfrm>
          <a:custGeom>
            <a:avLst/>
            <a:gdLst/>
            <a:ahLst/>
            <a:cxnLst/>
            <a:rect l="l" t="t" r="r" b="b"/>
            <a:pathLst>
              <a:path w="18685" h="934253">
                <a:moveTo>
                  <a:pt x="0" y="0"/>
                </a:moveTo>
                <a:lnTo>
                  <a:pt x="18685" y="0"/>
                </a:lnTo>
                <a:lnTo>
                  <a:pt x="18685" y="934253"/>
                </a:lnTo>
                <a:lnTo>
                  <a:pt x="0" y="934253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728717" y="4185453"/>
            <a:ext cx="2868156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优化原理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28717" y="4447044"/>
            <a:ext cx="2868156" cy="4484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更大的块大小通过摊派调度/合并开销减少GPU气泡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07264" y="5119706"/>
            <a:ext cx="3026979" cy="934253"/>
          </a:xfrm>
          <a:custGeom>
            <a:avLst/>
            <a:gdLst/>
            <a:ahLst/>
            <a:cxnLst/>
            <a:rect l="l" t="t" r="r" b="b"/>
            <a:pathLst>
              <a:path w="3026979" h="934253">
                <a:moveTo>
                  <a:pt x="0" y="0"/>
                </a:moveTo>
                <a:lnTo>
                  <a:pt x="3026979" y="0"/>
                </a:lnTo>
                <a:lnTo>
                  <a:pt x="3026979" y="934253"/>
                </a:lnTo>
                <a:lnTo>
                  <a:pt x="0" y="934253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8"/>
          <p:cNvSpPr/>
          <p:nvPr/>
        </p:nvSpPr>
        <p:spPr>
          <a:xfrm>
            <a:off x="607264" y="5119706"/>
            <a:ext cx="18685" cy="934253"/>
          </a:xfrm>
          <a:custGeom>
            <a:avLst/>
            <a:gdLst/>
            <a:ahLst/>
            <a:cxnLst/>
            <a:rect l="l" t="t" r="r" b="b"/>
            <a:pathLst>
              <a:path w="18685" h="934253">
                <a:moveTo>
                  <a:pt x="0" y="0"/>
                </a:moveTo>
                <a:lnTo>
                  <a:pt x="18685" y="0"/>
                </a:lnTo>
                <a:lnTo>
                  <a:pt x="18685" y="934253"/>
                </a:lnTo>
                <a:lnTo>
                  <a:pt x="0" y="934253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9"/>
          <p:cNvSpPr/>
          <p:nvPr/>
        </p:nvSpPr>
        <p:spPr>
          <a:xfrm>
            <a:off x="728717" y="5231816"/>
            <a:ext cx="2868156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GB200配置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28717" y="5493407"/>
            <a:ext cx="2868156" cy="4484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预填充: 禁用分块 | 解码: 块大小= batch size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026046" y="1345324"/>
            <a:ext cx="4157425" cy="4895485"/>
          </a:xfrm>
          <a:custGeom>
            <a:avLst/>
            <a:gdLst/>
            <a:ahLst/>
            <a:cxnLst/>
            <a:rect l="l" t="t" r="r" b="b"/>
            <a:pathLst>
              <a:path w="4157425" h="4895485">
                <a:moveTo>
                  <a:pt x="0" y="0"/>
                </a:moveTo>
                <a:lnTo>
                  <a:pt x="4157425" y="0"/>
                </a:lnTo>
                <a:lnTo>
                  <a:pt x="4157425" y="4895485"/>
                </a:lnTo>
                <a:lnTo>
                  <a:pt x="0" y="489548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4" name="Shape 22"/>
          <p:cNvSpPr/>
          <p:nvPr/>
        </p:nvSpPr>
        <p:spPr>
          <a:xfrm>
            <a:off x="4026046" y="1345324"/>
            <a:ext cx="37370" cy="4895485"/>
          </a:xfrm>
          <a:custGeom>
            <a:avLst/>
            <a:gdLst/>
            <a:ahLst/>
            <a:cxnLst/>
            <a:rect l="l" t="t" r="r" b="b"/>
            <a:pathLst>
              <a:path w="37370" h="4895485">
                <a:moveTo>
                  <a:pt x="0" y="0"/>
                </a:moveTo>
                <a:lnTo>
                  <a:pt x="37370" y="0"/>
                </a:lnTo>
                <a:lnTo>
                  <a:pt x="37370" y="4895485"/>
                </a:lnTo>
                <a:lnTo>
                  <a:pt x="0" y="4895485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Shape 23"/>
          <p:cNvSpPr/>
          <p:nvPr/>
        </p:nvSpPr>
        <p:spPr>
          <a:xfrm>
            <a:off x="4231582" y="1532175"/>
            <a:ext cx="448441" cy="448441"/>
          </a:xfrm>
          <a:custGeom>
            <a:avLst/>
            <a:gdLst/>
            <a:ahLst/>
            <a:cxnLst/>
            <a:rect l="l" t="t" r="r" b="b"/>
            <a:pathLst>
              <a:path w="448441" h="448441">
                <a:moveTo>
                  <a:pt x="0" y="0"/>
                </a:moveTo>
                <a:lnTo>
                  <a:pt x="448441" y="0"/>
                </a:lnTo>
                <a:lnTo>
                  <a:pt x="448441" y="448441"/>
                </a:lnTo>
                <a:lnTo>
                  <a:pt x="0" y="448441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Shape 24"/>
          <p:cNvSpPr/>
          <p:nvPr/>
        </p:nvSpPr>
        <p:spPr>
          <a:xfrm>
            <a:off x="4362377" y="1662970"/>
            <a:ext cx="186851" cy="186851"/>
          </a:xfrm>
          <a:custGeom>
            <a:avLst/>
            <a:gdLst/>
            <a:ahLst/>
            <a:cxnLst/>
            <a:rect l="l" t="t" r="r" b="b"/>
            <a:pathLst>
              <a:path w="186851" h="186851">
                <a:moveTo>
                  <a:pt x="84849" y="1898"/>
                </a:moveTo>
                <a:cubicBezTo>
                  <a:pt x="90287" y="-620"/>
                  <a:pt x="96564" y="-620"/>
                  <a:pt x="102001" y="1898"/>
                </a:cubicBezTo>
                <a:lnTo>
                  <a:pt x="181778" y="38757"/>
                </a:lnTo>
                <a:cubicBezTo>
                  <a:pt x="184880" y="40180"/>
                  <a:pt x="186851" y="43282"/>
                  <a:pt x="186851" y="46713"/>
                </a:cubicBezTo>
                <a:cubicBezTo>
                  <a:pt x="186851" y="50143"/>
                  <a:pt x="184880" y="53245"/>
                  <a:pt x="181778" y="54668"/>
                </a:cubicBezTo>
                <a:lnTo>
                  <a:pt x="102001" y="91528"/>
                </a:lnTo>
                <a:cubicBezTo>
                  <a:pt x="96564" y="94046"/>
                  <a:pt x="90287" y="94046"/>
                  <a:pt x="84849" y="91528"/>
                </a:cubicBezTo>
                <a:lnTo>
                  <a:pt x="5073" y="54668"/>
                </a:lnTo>
                <a:cubicBezTo>
                  <a:pt x="1971" y="53209"/>
                  <a:pt x="0" y="50107"/>
                  <a:pt x="0" y="46713"/>
                </a:cubicBezTo>
                <a:cubicBezTo>
                  <a:pt x="0" y="43319"/>
                  <a:pt x="1971" y="40180"/>
                  <a:pt x="5073" y="38757"/>
                </a:cubicBezTo>
                <a:lnTo>
                  <a:pt x="84849" y="1898"/>
                </a:lnTo>
                <a:close/>
                <a:moveTo>
                  <a:pt x="17554" y="79703"/>
                </a:moveTo>
                <a:lnTo>
                  <a:pt x="77514" y="107403"/>
                </a:lnTo>
                <a:cubicBezTo>
                  <a:pt x="87623" y="112074"/>
                  <a:pt x="99264" y="112074"/>
                  <a:pt x="109373" y="107403"/>
                </a:cubicBezTo>
                <a:lnTo>
                  <a:pt x="169333" y="79703"/>
                </a:lnTo>
                <a:lnTo>
                  <a:pt x="181778" y="85470"/>
                </a:lnTo>
                <a:cubicBezTo>
                  <a:pt x="184880" y="86893"/>
                  <a:pt x="186851" y="89995"/>
                  <a:pt x="186851" y="93425"/>
                </a:cubicBezTo>
                <a:cubicBezTo>
                  <a:pt x="186851" y="96856"/>
                  <a:pt x="184880" y="99958"/>
                  <a:pt x="181778" y="101381"/>
                </a:cubicBezTo>
                <a:lnTo>
                  <a:pt x="102001" y="138240"/>
                </a:lnTo>
                <a:cubicBezTo>
                  <a:pt x="96564" y="140758"/>
                  <a:pt x="90287" y="140758"/>
                  <a:pt x="84849" y="138240"/>
                </a:cubicBezTo>
                <a:lnTo>
                  <a:pt x="5073" y="101381"/>
                </a:lnTo>
                <a:cubicBezTo>
                  <a:pt x="1971" y="99921"/>
                  <a:pt x="0" y="96819"/>
                  <a:pt x="0" y="93425"/>
                </a:cubicBezTo>
                <a:cubicBezTo>
                  <a:pt x="0" y="90031"/>
                  <a:pt x="1971" y="86893"/>
                  <a:pt x="5073" y="85470"/>
                </a:cubicBezTo>
                <a:lnTo>
                  <a:pt x="17517" y="79703"/>
                </a:lnTo>
                <a:close/>
                <a:moveTo>
                  <a:pt x="5073" y="132182"/>
                </a:moveTo>
                <a:lnTo>
                  <a:pt x="17517" y="126416"/>
                </a:lnTo>
                <a:lnTo>
                  <a:pt x="77477" y="154115"/>
                </a:lnTo>
                <a:cubicBezTo>
                  <a:pt x="87586" y="158786"/>
                  <a:pt x="99228" y="158786"/>
                  <a:pt x="109337" y="154115"/>
                </a:cubicBezTo>
                <a:lnTo>
                  <a:pt x="169297" y="126416"/>
                </a:lnTo>
                <a:lnTo>
                  <a:pt x="181741" y="132182"/>
                </a:lnTo>
                <a:cubicBezTo>
                  <a:pt x="184843" y="133605"/>
                  <a:pt x="186814" y="136707"/>
                  <a:pt x="186814" y="140138"/>
                </a:cubicBezTo>
                <a:cubicBezTo>
                  <a:pt x="186814" y="143568"/>
                  <a:pt x="184843" y="146670"/>
                  <a:pt x="181741" y="148094"/>
                </a:cubicBezTo>
                <a:lnTo>
                  <a:pt x="101965" y="184953"/>
                </a:lnTo>
                <a:cubicBezTo>
                  <a:pt x="96527" y="187471"/>
                  <a:pt x="90250" y="187471"/>
                  <a:pt x="84813" y="184953"/>
                </a:cubicBezTo>
                <a:lnTo>
                  <a:pt x="5073" y="148094"/>
                </a:lnTo>
                <a:cubicBezTo>
                  <a:pt x="1971" y="146634"/>
                  <a:pt x="0" y="143532"/>
                  <a:pt x="0" y="140138"/>
                </a:cubicBezTo>
                <a:cubicBezTo>
                  <a:pt x="0" y="136744"/>
                  <a:pt x="1971" y="133605"/>
                  <a:pt x="5073" y="132182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5"/>
          <p:cNvSpPr/>
          <p:nvPr/>
        </p:nvSpPr>
        <p:spPr>
          <a:xfrm>
            <a:off x="4792133" y="1606915"/>
            <a:ext cx="2373002" cy="298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6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MoE Activation Chunk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231582" y="2130097"/>
            <a:ext cx="3839779" cy="97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7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对于大预填充批次，vLLM将激活张量分块处理，通过MoE层处理token子集。VLLM_ENABLE_FUSED_MOE_ACTIVATION_CHUNKING控制此行为（默认启用）。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231582" y="3251200"/>
            <a:ext cx="3765039" cy="710032"/>
          </a:xfrm>
          <a:custGeom>
            <a:avLst/>
            <a:gdLst/>
            <a:ahLst/>
            <a:cxnLst/>
            <a:rect l="l" t="t" r="r" b="b"/>
            <a:pathLst>
              <a:path w="3765039" h="710032">
                <a:moveTo>
                  <a:pt x="0" y="0"/>
                </a:moveTo>
                <a:lnTo>
                  <a:pt x="3765039" y="0"/>
                </a:lnTo>
                <a:lnTo>
                  <a:pt x="3765039" y="710032"/>
                </a:lnTo>
                <a:lnTo>
                  <a:pt x="0" y="710032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8"/>
          <p:cNvSpPr/>
          <p:nvPr/>
        </p:nvSpPr>
        <p:spPr>
          <a:xfrm>
            <a:off x="4343692" y="3363310"/>
            <a:ext cx="3615559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VLLM_FUSED_MOE_CHUNK_SIZE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343692" y="3624901"/>
            <a:ext cx="3615559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默认: 16K tokens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231582" y="4073343"/>
            <a:ext cx="3765039" cy="710032"/>
          </a:xfrm>
          <a:custGeom>
            <a:avLst/>
            <a:gdLst/>
            <a:ahLst/>
            <a:cxnLst/>
            <a:rect l="l" t="t" r="r" b="b"/>
            <a:pathLst>
              <a:path w="3765039" h="710032">
                <a:moveTo>
                  <a:pt x="0" y="0"/>
                </a:moveTo>
                <a:lnTo>
                  <a:pt x="3765039" y="0"/>
                </a:lnTo>
                <a:lnTo>
                  <a:pt x="3765039" y="710032"/>
                </a:lnTo>
                <a:lnTo>
                  <a:pt x="0" y="710032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3" name="Text 31"/>
          <p:cNvSpPr/>
          <p:nvPr/>
        </p:nvSpPr>
        <p:spPr>
          <a:xfrm>
            <a:off x="4343692" y="4185453"/>
            <a:ext cx="3615559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优化原理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343692" y="4447044"/>
            <a:ext cx="3615559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更大的块大小减少启动开销，提供充足工作负载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231582" y="4895485"/>
            <a:ext cx="3765039" cy="710032"/>
          </a:xfrm>
          <a:custGeom>
            <a:avLst/>
            <a:gdLst/>
            <a:ahLst/>
            <a:cxnLst/>
            <a:rect l="l" t="t" r="r" b="b"/>
            <a:pathLst>
              <a:path w="3765039" h="710032">
                <a:moveTo>
                  <a:pt x="0" y="0"/>
                </a:moveTo>
                <a:lnTo>
                  <a:pt x="3765039" y="0"/>
                </a:lnTo>
                <a:lnTo>
                  <a:pt x="3765039" y="710032"/>
                </a:lnTo>
                <a:lnTo>
                  <a:pt x="0" y="710032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Text 34"/>
          <p:cNvSpPr/>
          <p:nvPr/>
        </p:nvSpPr>
        <p:spPr>
          <a:xfrm>
            <a:off x="4343692" y="5007595"/>
            <a:ext cx="3615559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GB200配置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343692" y="5269186"/>
            <a:ext cx="3615559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禁用分块以最大化吞吐量（更大内存容量）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389080" y="1345324"/>
            <a:ext cx="3428708" cy="4895485"/>
          </a:xfrm>
          <a:custGeom>
            <a:avLst/>
            <a:gdLst/>
            <a:ahLst/>
            <a:cxnLst/>
            <a:rect l="l" t="t" r="r" b="b"/>
            <a:pathLst>
              <a:path w="3428708" h="4895485">
                <a:moveTo>
                  <a:pt x="0" y="0"/>
                </a:moveTo>
                <a:lnTo>
                  <a:pt x="3428708" y="0"/>
                </a:lnTo>
                <a:lnTo>
                  <a:pt x="3428708" y="4895485"/>
                </a:lnTo>
                <a:lnTo>
                  <a:pt x="0" y="489548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9" name="Shape 37"/>
          <p:cNvSpPr/>
          <p:nvPr/>
        </p:nvSpPr>
        <p:spPr>
          <a:xfrm>
            <a:off x="8389080" y="1345324"/>
            <a:ext cx="37370" cy="4895485"/>
          </a:xfrm>
          <a:custGeom>
            <a:avLst/>
            <a:gdLst/>
            <a:ahLst/>
            <a:cxnLst/>
            <a:rect l="l" t="t" r="r" b="b"/>
            <a:pathLst>
              <a:path w="37370" h="4895485">
                <a:moveTo>
                  <a:pt x="0" y="0"/>
                </a:moveTo>
                <a:lnTo>
                  <a:pt x="37370" y="0"/>
                </a:lnTo>
                <a:lnTo>
                  <a:pt x="37370" y="4895485"/>
                </a:lnTo>
                <a:lnTo>
                  <a:pt x="0" y="4895485"/>
                </a:lnTo>
                <a:lnTo>
                  <a:pt x="0" y="0"/>
                </a:lnTo>
                <a:close/>
              </a:path>
            </a:pathLst>
          </a:custGeom>
          <a:solidFill>
            <a:srgbClr val="5F6B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0" name="Shape 38"/>
          <p:cNvSpPr/>
          <p:nvPr/>
        </p:nvSpPr>
        <p:spPr>
          <a:xfrm>
            <a:off x="8594616" y="1606915"/>
            <a:ext cx="429756" cy="448441"/>
          </a:xfrm>
          <a:custGeom>
            <a:avLst/>
            <a:gdLst/>
            <a:ahLst/>
            <a:cxnLst/>
            <a:rect l="l" t="t" r="r" b="b"/>
            <a:pathLst>
              <a:path w="429756" h="448441">
                <a:moveTo>
                  <a:pt x="0" y="0"/>
                </a:moveTo>
                <a:lnTo>
                  <a:pt x="429756" y="0"/>
                </a:lnTo>
                <a:lnTo>
                  <a:pt x="429756" y="448441"/>
                </a:lnTo>
                <a:lnTo>
                  <a:pt x="0" y="448441"/>
                </a:lnTo>
                <a:lnTo>
                  <a:pt x="0" y="0"/>
                </a:lnTo>
                <a:close/>
              </a:path>
            </a:pathLst>
          </a:custGeom>
          <a:solidFill>
            <a:srgbClr val="5F6B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1" name="Shape 39"/>
          <p:cNvSpPr/>
          <p:nvPr/>
        </p:nvSpPr>
        <p:spPr>
          <a:xfrm>
            <a:off x="8713952" y="1737710"/>
            <a:ext cx="186851" cy="186851"/>
          </a:xfrm>
          <a:custGeom>
            <a:avLst/>
            <a:gdLst/>
            <a:ahLst/>
            <a:cxnLst/>
            <a:rect l="l" t="t" r="r" b="b"/>
            <a:pathLst>
              <a:path w="186851" h="186851">
                <a:moveTo>
                  <a:pt x="0" y="35034"/>
                </a:moveTo>
                <a:cubicBezTo>
                  <a:pt x="0" y="28575"/>
                  <a:pt x="5219" y="23356"/>
                  <a:pt x="11678" y="23356"/>
                </a:cubicBezTo>
                <a:lnTo>
                  <a:pt x="151816" y="23356"/>
                </a:lnTo>
                <a:cubicBezTo>
                  <a:pt x="158276" y="23356"/>
                  <a:pt x="163494" y="28575"/>
                  <a:pt x="163494" y="35034"/>
                </a:cubicBezTo>
                <a:cubicBezTo>
                  <a:pt x="163494" y="41494"/>
                  <a:pt x="158276" y="46713"/>
                  <a:pt x="151816" y="46713"/>
                </a:cubicBezTo>
                <a:lnTo>
                  <a:pt x="11678" y="46713"/>
                </a:lnTo>
                <a:cubicBezTo>
                  <a:pt x="5219" y="46713"/>
                  <a:pt x="0" y="41494"/>
                  <a:pt x="0" y="35034"/>
                </a:cubicBezTo>
                <a:close/>
                <a:moveTo>
                  <a:pt x="23356" y="93425"/>
                </a:moveTo>
                <a:cubicBezTo>
                  <a:pt x="23356" y="86966"/>
                  <a:pt x="28575" y="81747"/>
                  <a:pt x="35034" y="81747"/>
                </a:cubicBezTo>
                <a:lnTo>
                  <a:pt x="175172" y="81747"/>
                </a:lnTo>
                <a:cubicBezTo>
                  <a:pt x="181632" y="81747"/>
                  <a:pt x="186851" y="86966"/>
                  <a:pt x="186851" y="93425"/>
                </a:cubicBezTo>
                <a:cubicBezTo>
                  <a:pt x="186851" y="99885"/>
                  <a:pt x="181632" y="105103"/>
                  <a:pt x="175172" y="105103"/>
                </a:cubicBezTo>
                <a:lnTo>
                  <a:pt x="35034" y="105103"/>
                </a:lnTo>
                <a:cubicBezTo>
                  <a:pt x="28575" y="105103"/>
                  <a:pt x="23356" y="99885"/>
                  <a:pt x="23356" y="93425"/>
                </a:cubicBezTo>
                <a:close/>
                <a:moveTo>
                  <a:pt x="163494" y="151816"/>
                </a:moveTo>
                <a:cubicBezTo>
                  <a:pt x="163494" y="158276"/>
                  <a:pt x="158276" y="163494"/>
                  <a:pt x="151816" y="163494"/>
                </a:cubicBezTo>
                <a:lnTo>
                  <a:pt x="11678" y="163494"/>
                </a:lnTo>
                <a:cubicBezTo>
                  <a:pt x="5219" y="163494"/>
                  <a:pt x="0" y="158276"/>
                  <a:pt x="0" y="151816"/>
                </a:cubicBezTo>
                <a:cubicBezTo>
                  <a:pt x="0" y="145357"/>
                  <a:pt x="5219" y="140138"/>
                  <a:pt x="11678" y="140138"/>
                </a:cubicBezTo>
                <a:lnTo>
                  <a:pt x="151816" y="140138"/>
                </a:lnTo>
                <a:cubicBezTo>
                  <a:pt x="158276" y="140138"/>
                  <a:pt x="163494" y="145357"/>
                  <a:pt x="163494" y="151816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Text 40"/>
          <p:cNvSpPr/>
          <p:nvPr/>
        </p:nvSpPr>
        <p:spPr>
          <a:xfrm>
            <a:off x="9132249" y="1532175"/>
            <a:ext cx="2606566" cy="5979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6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Output Processing Chunk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594616" y="2279577"/>
            <a:ext cx="3111062" cy="4858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7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V1引擎的异步服务路径中，输出处理（logit计算、采样、响应生成）被分块。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594616" y="2914869"/>
            <a:ext cx="3036322" cy="710032"/>
          </a:xfrm>
          <a:custGeom>
            <a:avLst/>
            <a:gdLst/>
            <a:ahLst/>
            <a:cxnLst/>
            <a:rect l="l" t="t" r="r" b="b"/>
            <a:pathLst>
              <a:path w="3036322" h="710032">
                <a:moveTo>
                  <a:pt x="0" y="0"/>
                </a:moveTo>
                <a:lnTo>
                  <a:pt x="3036322" y="0"/>
                </a:lnTo>
                <a:lnTo>
                  <a:pt x="3036322" y="710032"/>
                </a:lnTo>
                <a:lnTo>
                  <a:pt x="0" y="710032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5" name="Text 43"/>
          <p:cNvSpPr/>
          <p:nvPr/>
        </p:nvSpPr>
        <p:spPr>
          <a:xfrm>
            <a:off x="8706726" y="3026979"/>
            <a:ext cx="2886841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VLLM_V1_OUTPUT_PROC_CHUNK_SIZE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706726" y="3288570"/>
            <a:ext cx="2886841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默认: 128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594616" y="3737011"/>
            <a:ext cx="3036322" cy="934253"/>
          </a:xfrm>
          <a:custGeom>
            <a:avLst/>
            <a:gdLst/>
            <a:ahLst/>
            <a:cxnLst/>
            <a:rect l="l" t="t" r="r" b="b"/>
            <a:pathLst>
              <a:path w="3036322" h="934253">
                <a:moveTo>
                  <a:pt x="0" y="0"/>
                </a:moveTo>
                <a:lnTo>
                  <a:pt x="3036322" y="0"/>
                </a:lnTo>
                <a:lnTo>
                  <a:pt x="3036322" y="934253"/>
                </a:lnTo>
                <a:lnTo>
                  <a:pt x="0" y="934253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Text 46"/>
          <p:cNvSpPr/>
          <p:nvPr/>
        </p:nvSpPr>
        <p:spPr>
          <a:xfrm>
            <a:off x="8706726" y="3849122"/>
            <a:ext cx="2886841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优化原理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706726" y="4110713"/>
            <a:ext cx="2886841" cy="4484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更大的块大小减少每块开销，提升整体吞吐量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594616" y="4783375"/>
            <a:ext cx="3036322" cy="710032"/>
          </a:xfrm>
          <a:custGeom>
            <a:avLst/>
            <a:gdLst/>
            <a:ahLst/>
            <a:cxnLst/>
            <a:rect l="l" t="t" r="r" b="b"/>
            <a:pathLst>
              <a:path w="3036322" h="710032">
                <a:moveTo>
                  <a:pt x="0" y="0"/>
                </a:moveTo>
                <a:lnTo>
                  <a:pt x="3036322" y="0"/>
                </a:lnTo>
                <a:lnTo>
                  <a:pt x="3036322" y="710032"/>
                </a:lnTo>
                <a:lnTo>
                  <a:pt x="0" y="710032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1" name="Text 49"/>
          <p:cNvSpPr/>
          <p:nvPr/>
        </p:nvSpPr>
        <p:spPr>
          <a:xfrm>
            <a:off x="8706726" y="4895485"/>
            <a:ext cx="2886841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GB200配置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706726" y="5157076"/>
            <a:ext cx="2886841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吞吐量优化解码: 2048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78372" y="6331461"/>
            <a:ext cx="11435255" cy="457784"/>
          </a:xfrm>
          <a:custGeom>
            <a:avLst/>
            <a:gdLst/>
            <a:ahLst/>
            <a:cxnLst/>
            <a:rect l="l" t="t" r="r" b="b"/>
            <a:pathLst>
              <a:path w="11435255" h="457784">
                <a:moveTo>
                  <a:pt x="0" y="0"/>
                </a:moveTo>
                <a:lnTo>
                  <a:pt x="11435255" y="0"/>
                </a:lnTo>
                <a:lnTo>
                  <a:pt x="11435255" y="457784"/>
                </a:lnTo>
                <a:lnTo>
                  <a:pt x="0" y="457784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10196"/>
            </a:srgbClr>
          </a:solidFill>
          <a:ln w="12700">
            <a:solidFill>
              <a:srgbClr val="B89A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Shape 52"/>
          <p:cNvSpPr/>
          <p:nvPr/>
        </p:nvSpPr>
        <p:spPr>
          <a:xfrm>
            <a:off x="2295634" y="6490284"/>
            <a:ext cx="149480" cy="149480"/>
          </a:xfrm>
          <a:custGeom>
            <a:avLst/>
            <a:gdLst/>
            <a:ahLst/>
            <a:cxnLst/>
            <a:rect l="l" t="t" r="r" b="b"/>
            <a:pathLst>
              <a:path w="149480" h="149480">
                <a:moveTo>
                  <a:pt x="74740" y="0"/>
                </a:moveTo>
                <a:cubicBezTo>
                  <a:pt x="79032" y="0"/>
                  <a:pt x="82973" y="2365"/>
                  <a:pt x="85017" y="6131"/>
                </a:cubicBezTo>
                <a:lnTo>
                  <a:pt x="148079" y="122913"/>
                </a:lnTo>
                <a:cubicBezTo>
                  <a:pt x="150035" y="126533"/>
                  <a:pt x="149948" y="130912"/>
                  <a:pt x="147846" y="134445"/>
                </a:cubicBezTo>
                <a:cubicBezTo>
                  <a:pt x="145743" y="137977"/>
                  <a:pt x="141919" y="140138"/>
                  <a:pt x="137802" y="140138"/>
                </a:cubicBezTo>
                <a:lnTo>
                  <a:pt x="11678" y="140138"/>
                </a:lnTo>
                <a:cubicBezTo>
                  <a:pt x="7562" y="140138"/>
                  <a:pt x="3766" y="137977"/>
                  <a:pt x="1635" y="134445"/>
                </a:cubicBezTo>
                <a:cubicBezTo>
                  <a:pt x="-496" y="130912"/>
                  <a:pt x="-555" y="126533"/>
                  <a:pt x="1401" y="122913"/>
                </a:cubicBezTo>
                <a:lnTo>
                  <a:pt x="64463" y="6131"/>
                </a:lnTo>
                <a:cubicBezTo>
                  <a:pt x="66507" y="2365"/>
                  <a:pt x="70449" y="0"/>
                  <a:pt x="74740" y="0"/>
                </a:cubicBezTo>
                <a:close/>
                <a:moveTo>
                  <a:pt x="74740" y="49048"/>
                </a:moveTo>
                <a:cubicBezTo>
                  <a:pt x="70857" y="49048"/>
                  <a:pt x="67733" y="52172"/>
                  <a:pt x="67733" y="56055"/>
                </a:cubicBezTo>
                <a:lnTo>
                  <a:pt x="67733" y="88754"/>
                </a:lnTo>
                <a:cubicBezTo>
                  <a:pt x="67733" y="92637"/>
                  <a:pt x="70857" y="95761"/>
                  <a:pt x="74740" y="95761"/>
                </a:cubicBezTo>
                <a:cubicBezTo>
                  <a:pt x="78623" y="95761"/>
                  <a:pt x="81747" y="92637"/>
                  <a:pt x="81747" y="88754"/>
                </a:cubicBezTo>
                <a:lnTo>
                  <a:pt x="81747" y="56055"/>
                </a:lnTo>
                <a:cubicBezTo>
                  <a:pt x="81747" y="52172"/>
                  <a:pt x="78623" y="49048"/>
                  <a:pt x="74740" y="49048"/>
                </a:cubicBezTo>
                <a:close/>
                <a:moveTo>
                  <a:pt x="82535" y="112110"/>
                </a:moveTo>
                <a:cubicBezTo>
                  <a:pt x="82713" y="109217"/>
                  <a:pt x="81270" y="106464"/>
                  <a:pt x="78789" y="104964"/>
                </a:cubicBezTo>
                <a:cubicBezTo>
                  <a:pt x="76309" y="103463"/>
                  <a:pt x="73201" y="103463"/>
                  <a:pt x="70720" y="104964"/>
                </a:cubicBezTo>
                <a:cubicBezTo>
                  <a:pt x="68240" y="106464"/>
                  <a:pt x="66797" y="109217"/>
                  <a:pt x="66974" y="112110"/>
                </a:cubicBezTo>
                <a:cubicBezTo>
                  <a:pt x="66797" y="115004"/>
                  <a:pt x="68240" y="117757"/>
                  <a:pt x="70720" y="119257"/>
                </a:cubicBezTo>
                <a:cubicBezTo>
                  <a:pt x="73201" y="120757"/>
                  <a:pt x="76309" y="120757"/>
                  <a:pt x="78789" y="119257"/>
                </a:cubicBezTo>
                <a:cubicBezTo>
                  <a:pt x="81270" y="117757"/>
                  <a:pt x="82713" y="115004"/>
                  <a:pt x="82535" y="112110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5" name="Text 53"/>
          <p:cNvSpPr/>
          <p:nvPr/>
        </p:nvSpPr>
        <p:spPr>
          <a:xfrm>
            <a:off x="699616" y="6448243"/>
            <a:ext cx="11034600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7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注意：</a:t>
            </a:r>
            <a:r>
              <a:rPr lang="en-US" sz="1177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较小的块引入重复内核启动和同步开销，创建GPU气泡。通过环境变量精细调优块大小可最大化吞吐量。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9842" y="349842"/>
            <a:ext cx="11562284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kern="0" spc="55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BENCHMARK RESULTS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9842" y="629716"/>
            <a:ext cx="11649745" cy="349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7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性能数据与基准测试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9842" y="1084511"/>
            <a:ext cx="699684" cy="34984"/>
          </a:xfrm>
          <a:custGeom>
            <a:avLst/>
            <a:gdLst/>
            <a:ahLst/>
            <a:cxnLst/>
            <a:rect l="l" t="t" r="r" b="b"/>
            <a:pathLst>
              <a:path w="699684" h="34984">
                <a:moveTo>
                  <a:pt x="0" y="0"/>
                </a:moveTo>
                <a:lnTo>
                  <a:pt x="699684" y="0"/>
                </a:lnTo>
                <a:lnTo>
                  <a:pt x="699684" y="34984"/>
                </a:lnTo>
                <a:lnTo>
                  <a:pt x="0" y="34984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54215" y="1187605"/>
            <a:ext cx="6926875" cy="5588729"/>
          </a:xfrm>
          <a:custGeom>
            <a:avLst/>
            <a:gdLst/>
            <a:ahLst/>
            <a:cxnLst/>
            <a:rect l="l" t="t" r="r" b="b"/>
            <a:pathLst>
              <a:path w="6926875" h="5588729">
                <a:moveTo>
                  <a:pt x="0" y="0"/>
                </a:moveTo>
                <a:lnTo>
                  <a:pt x="6926875" y="0"/>
                </a:lnTo>
                <a:lnTo>
                  <a:pt x="6926875" y="5588729"/>
                </a:lnTo>
                <a:lnTo>
                  <a:pt x="0" y="5588729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489779" y="1366899"/>
            <a:ext cx="6655747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vLLM性能对比：GB200 vs H200</a:t>
            </a:r>
            <a:endParaRPr lang="en-US" sz="1600" dirty="0"/>
          </a:p>
        </p:txBody>
      </p:sp>
      <p:pic>
        <p:nvPicPr>
          <p:cNvPr id="7" name="Image 0" descr="https://kimi-img.moonshot.cn/pub/slides/26-02-22-15:28:50-d6db0cjeqfp0s4csber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3509" y="1751725"/>
            <a:ext cx="5973555" cy="4845314"/>
          </a:xfrm>
          <a:prstGeom prst="roundRect">
            <a:avLst>
              <a:gd name="adj" fmla="val 0"/>
            </a:avLst>
          </a:prstGeom>
        </p:spPr>
      </p:pic>
      <p:sp>
        <p:nvSpPr>
          <p:cNvPr id="8" name="Shape 5"/>
          <p:cNvSpPr/>
          <p:nvPr/>
        </p:nvSpPr>
        <p:spPr>
          <a:xfrm>
            <a:off x="7478423" y="1183232"/>
            <a:ext cx="4364281" cy="3043627"/>
          </a:xfrm>
          <a:custGeom>
            <a:avLst/>
            <a:gdLst/>
            <a:ahLst/>
            <a:cxnLst/>
            <a:rect l="l" t="t" r="r" b="b"/>
            <a:pathLst>
              <a:path w="4364281" h="3043627">
                <a:moveTo>
                  <a:pt x="0" y="0"/>
                </a:moveTo>
                <a:lnTo>
                  <a:pt x="4364281" y="0"/>
                </a:lnTo>
                <a:lnTo>
                  <a:pt x="4364281" y="3043627"/>
                </a:lnTo>
                <a:lnTo>
                  <a:pt x="0" y="3043627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Shape 6"/>
          <p:cNvSpPr/>
          <p:nvPr/>
        </p:nvSpPr>
        <p:spPr>
          <a:xfrm>
            <a:off x="7478423" y="1183232"/>
            <a:ext cx="34984" cy="3043627"/>
          </a:xfrm>
          <a:custGeom>
            <a:avLst/>
            <a:gdLst/>
            <a:ahLst/>
            <a:cxnLst/>
            <a:rect l="l" t="t" r="r" b="b"/>
            <a:pathLst>
              <a:path w="34984" h="3043627">
                <a:moveTo>
                  <a:pt x="0" y="0"/>
                </a:moveTo>
                <a:lnTo>
                  <a:pt x="34984" y="0"/>
                </a:lnTo>
                <a:lnTo>
                  <a:pt x="34984" y="3043627"/>
                </a:lnTo>
                <a:lnTo>
                  <a:pt x="0" y="3043627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7670836" y="1358153"/>
            <a:ext cx="4084407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测试配置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670836" y="1742979"/>
            <a:ext cx="3996947" cy="699684"/>
          </a:xfrm>
          <a:custGeom>
            <a:avLst/>
            <a:gdLst/>
            <a:ahLst/>
            <a:cxnLst/>
            <a:rect l="l" t="t" r="r" b="b"/>
            <a:pathLst>
              <a:path w="3996947" h="699684">
                <a:moveTo>
                  <a:pt x="0" y="0"/>
                </a:moveTo>
                <a:lnTo>
                  <a:pt x="3996947" y="0"/>
                </a:lnTo>
                <a:lnTo>
                  <a:pt x="3996947" y="699684"/>
                </a:lnTo>
                <a:lnTo>
                  <a:pt x="0" y="69968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7775789" y="1847932"/>
            <a:ext cx="3857010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工作负载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775789" y="2127806"/>
            <a:ext cx="3857010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2K input tokens + 2K output tokens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670836" y="2547616"/>
            <a:ext cx="3996947" cy="699684"/>
          </a:xfrm>
          <a:custGeom>
            <a:avLst/>
            <a:gdLst/>
            <a:ahLst/>
            <a:cxnLst/>
            <a:rect l="l" t="t" r="r" b="b"/>
            <a:pathLst>
              <a:path w="3996947" h="699684">
                <a:moveTo>
                  <a:pt x="0" y="0"/>
                </a:moveTo>
                <a:lnTo>
                  <a:pt x="3996947" y="0"/>
                </a:lnTo>
                <a:lnTo>
                  <a:pt x="3996947" y="699684"/>
                </a:lnTo>
                <a:lnTo>
                  <a:pt x="0" y="69968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2"/>
          <p:cNvSpPr/>
          <p:nvPr/>
        </p:nvSpPr>
        <p:spPr>
          <a:xfrm>
            <a:off x="7775789" y="2652569"/>
            <a:ext cx="3857010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模型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775789" y="2932443"/>
            <a:ext cx="3857010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DeepSeek-V3/R1/V3.1 MoE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670836" y="3352253"/>
            <a:ext cx="3996947" cy="699684"/>
          </a:xfrm>
          <a:custGeom>
            <a:avLst/>
            <a:gdLst/>
            <a:ahLst/>
            <a:cxnLst/>
            <a:rect l="l" t="t" r="r" b="b"/>
            <a:pathLst>
              <a:path w="3996947" h="699684">
                <a:moveTo>
                  <a:pt x="0" y="0"/>
                </a:moveTo>
                <a:lnTo>
                  <a:pt x="3996947" y="0"/>
                </a:lnTo>
                <a:lnTo>
                  <a:pt x="3996947" y="699684"/>
                </a:lnTo>
                <a:lnTo>
                  <a:pt x="0" y="69968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5"/>
          <p:cNvSpPr/>
          <p:nvPr/>
        </p:nvSpPr>
        <p:spPr>
          <a:xfrm>
            <a:off x="7775789" y="3457206"/>
            <a:ext cx="3857010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并行策略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775789" y="3737080"/>
            <a:ext cx="3857010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Parallel + Expert Parallel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7478423" y="4366796"/>
            <a:ext cx="4364281" cy="2413911"/>
          </a:xfrm>
          <a:custGeom>
            <a:avLst/>
            <a:gdLst/>
            <a:ahLst/>
            <a:cxnLst/>
            <a:rect l="l" t="t" r="r" b="b"/>
            <a:pathLst>
              <a:path w="4364281" h="2413911">
                <a:moveTo>
                  <a:pt x="0" y="0"/>
                </a:moveTo>
                <a:lnTo>
                  <a:pt x="4364281" y="0"/>
                </a:lnTo>
                <a:lnTo>
                  <a:pt x="4364281" y="2413911"/>
                </a:lnTo>
                <a:lnTo>
                  <a:pt x="0" y="2413911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Shape 18"/>
          <p:cNvSpPr/>
          <p:nvPr/>
        </p:nvSpPr>
        <p:spPr>
          <a:xfrm>
            <a:off x="7478423" y="4366796"/>
            <a:ext cx="34984" cy="2413911"/>
          </a:xfrm>
          <a:custGeom>
            <a:avLst/>
            <a:gdLst/>
            <a:ahLst/>
            <a:cxnLst/>
            <a:rect l="l" t="t" r="r" b="b"/>
            <a:pathLst>
              <a:path w="34984" h="2413911">
                <a:moveTo>
                  <a:pt x="0" y="0"/>
                </a:moveTo>
                <a:lnTo>
                  <a:pt x="34984" y="0"/>
                </a:lnTo>
                <a:lnTo>
                  <a:pt x="34984" y="2413911"/>
                </a:lnTo>
                <a:lnTo>
                  <a:pt x="0" y="2413911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Text 19"/>
          <p:cNvSpPr/>
          <p:nvPr/>
        </p:nvSpPr>
        <p:spPr>
          <a:xfrm>
            <a:off x="7670836" y="4541717"/>
            <a:ext cx="4084407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关键成果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7670836" y="4926543"/>
            <a:ext cx="3996947" cy="489779"/>
          </a:xfrm>
          <a:custGeom>
            <a:avLst/>
            <a:gdLst/>
            <a:ahLst/>
            <a:cxnLst/>
            <a:rect l="l" t="t" r="r" b="b"/>
            <a:pathLst>
              <a:path w="3996947" h="489779">
                <a:moveTo>
                  <a:pt x="0" y="0"/>
                </a:moveTo>
                <a:lnTo>
                  <a:pt x="3996947" y="0"/>
                </a:lnTo>
                <a:lnTo>
                  <a:pt x="3996947" y="489779"/>
                </a:lnTo>
                <a:lnTo>
                  <a:pt x="0" y="489779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4" name="Text 21"/>
          <p:cNvSpPr/>
          <p:nvPr/>
        </p:nvSpPr>
        <p:spPr>
          <a:xfrm>
            <a:off x="7775789" y="5066480"/>
            <a:ext cx="717176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Prefill提升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1116099" y="5031496"/>
            <a:ext cx="551001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3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3-5x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7670836" y="5521275"/>
            <a:ext cx="3996947" cy="489779"/>
          </a:xfrm>
          <a:custGeom>
            <a:avLst/>
            <a:gdLst/>
            <a:ahLst/>
            <a:cxnLst/>
            <a:rect l="l" t="t" r="r" b="b"/>
            <a:pathLst>
              <a:path w="3996947" h="489779">
                <a:moveTo>
                  <a:pt x="0" y="0"/>
                </a:moveTo>
                <a:lnTo>
                  <a:pt x="3996947" y="0"/>
                </a:lnTo>
                <a:lnTo>
                  <a:pt x="3996947" y="489779"/>
                </a:lnTo>
                <a:lnTo>
                  <a:pt x="0" y="489779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4"/>
          <p:cNvSpPr/>
          <p:nvPr/>
        </p:nvSpPr>
        <p:spPr>
          <a:xfrm>
            <a:off x="7775789" y="5661212"/>
            <a:ext cx="848367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Decode提升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1116099" y="5626228"/>
            <a:ext cx="551001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3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3-5x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7670836" y="6116007"/>
            <a:ext cx="3996947" cy="489779"/>
          </a:xfrm>
          <a:custGeom>
            <a:avLst/>
            <a:gdLst/>
            <a:ahLst/>
            <a:cxnLst/>
            <a:rect l="l" t="t" r="r" b="b"/>
            <a:pathLst>
              <a:path w="3996947" h="489779">
                <a:moveTo>
                  <a:pt x="0" y="0"/>
                </a:moveTo>
                <a:lnTo>
                  <a:pt x="3996947" y="0"/>
                </a:lnTo>
                <a:lnTo>
                  <a:pt x="3996947" y="489779"/>
                </a:lnTo>
                <a:lnTo>
                  <a:pt x="0" y="489779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7"/>
          <p:cNvSpPr/>
          <p:nvPr/>
        </p:nvSpPr>
        <p:spPr>
          <a:xfrm>
            <a:off x="7775789" y="6255943"/>
            <a:ext cx="918336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GPU数量减少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10802949" y="6220959"/>
            <a:ext cx="865859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3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50-75%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ROADMAP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未来工作方向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400050" y="1371600"/>
            <a:ext cx="5600700" cy="2305050"/>
          </a:xfrm>
          <a:custGeom>
            <a:avLst/>
            <a:gdLst/>
            <a:ahLst/>
            <a:cxnLst/>
            <a:rect l="l" t="t" r="r" b="b"/>
            <a:pathLst>
              <a:path w="5600700" h="2305050">
                <a:moveTo>
                  <a:pt x="0" y="0"/>
                </a:moveTo>
                <a:lnTo>
                  <a:pt x="5600700" y="0"/>
                </a:lnTo>
                <a:lnTo>
                  <a:pt x="5600700" y="2305050"/>
                </a:lnTo>
                <a:lnTo>
                  <a:pt x="0" y="230505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400050" y="1371600"/>
            <a:ext cx="38100" cy="2305050"/>
          </a:xfrm>
          <a:custGeom>
            <a:avLst/>
            <a:gdLst/>
            <a:ahLst/>
            <a:cxnLst/>
            <a:rect l="l" t="t" r="r" b="b"/>
            <a:pathLst>
              <a:path w="38100" h="2305050">
                <a:moveTo>
                  <a:pt x="0" y="0"/>
                </a:moveTo>
                <a:lnTo>
                  <a:pt x="38100" y="0"/>
                </a:lnTo>
                <a:lnTo>
                  <a:pt x="38100" y="2305050"/>
                </a:lnTo>
                <a:lnTo>
                  <a:pt x="0" y="230505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609600" y="15621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Shape 6"/>
          <p:cNvSpPr/>
          <p:nvPr/>
        </p:nvSpPr>
        <p:spPr>
          <a:xfrm>
            <a:off x="733425" y="17145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71450" y="14288"/>
                </a:moveTo>
                <a:lnTo>
                  <a:pt x="228600" y="14288"/>
                </a:lnTo>
                <a:cubicBezTo>
                  <a:pt x="236503" y="14288"/>
                  <a:pt x="242888" y="20672"/>
                  <a:pt x="242888" y="28575"/>
                </a:cubicBezTo>
                <a:cubicBezTo>
                  <a:pt x="242888" y="36478"/>
                  <a:pt x="236503" y="42863"/>
                  <a:pt x="228600" y="42863"/>
                </a:cubicBezTo>
                <a:lnTo>
                  <a:pt x="177879" y="42863"/>
                </a:lnTo>
                <a:cubicBezTo>
                  <a:pt x="175558" y="54382"/>
                  <a:pt x="167655" y="63892"/>
                  <a:pt x="157163" y="68446"/>
                </a:cubicBezTo>
                <a:lnTo>
                  <a:pt x="157163" y="200025"/>
                </a:lnTo>
                <a:lnTo>
                  <a:pt x="228600" y="200025"/>
                </a:lnTo>
                <a:cubicBezTo>
                  <a:pt x="236503" y="200025"/>
                  <a:pt x="242888" y="206410"/>
                  <a:pt x="242888" y="214313"/>
                </a:cubicBezTo>
                <a:cubicBezTo>
                  <a:pt x="242888" y="222215"/>
                  <a:pt x="236503" y="228600"/>
                  <a:pt x="228600" y="228600"/>
                </a:cubicBezTo>
                <a:lnTo>
                  <a:pt x="57150" y="228600"/>
                </a:lnTo>
                <a:cubicBezTo>
                  <a:pt x="49247" y="228600"/>
                  <a:pt x="42863" y="222215"/>
                  <a:pt x="42863" y="214313"/>
                </a:cubicBezTo>
                <a:cubicBezTo>
                  <a:pt x="42863" y="206410"/>
                  <a:pt x="49247" y="200025"/>
                  <a:pt x="57150" y="200025"/>
                </a:cubicBezTo>
                <a:lnTo>
                  <a:pt x="128588" y="200025"/>
                </a:lnTo>
                <a:lnTo>
                  <a:pt x="128588" y="68446"/>
                </a:lnTo>
                <a:cubicBezTo>
                  <a:pt x="118095" y="63847"/>
                  <a:pt x="110192" y="54337"/>
                  <a:pt x="107871" y="42863"/>
                </a:cubicBezTo>
                <a:lnTo>
                  <a:pt x="57150" y="42863"/>
                </a:lnTo>
                <a:cubicBezTo>
                  <a:pt x="49247" y="42863"/>
                  <a:pt x="42863" y="36478"/>
                  <a:pt x="42863" y="28575"/>
                </a:cubicBezTo>
                <a:cubicBezTo>
                  <a:pt x="42863" y="20672"/>
                  <a:pt x="49247" y="14288"/>
                  <a:pt x="57150" y="14288"/>
                </a:cubicBezTo>
                <a:lnTo>
                  <a:pt x="114300" y="14288"/>
                </a:lnTo>
                <a:cubicBezTo>
                  <a:pt x="120819" y="5626"/>
                  <a:pt x="131177" y="0"/>
                  <a:pt x="142875" y="0"/>
                </a:cubicBezTo>
                <a:cubicBezTo>
                  <a:pt x="154573" y="0"/>
                  <a:pt x="164931" y="5626"/>
                  <a:pt x="171450" y="14288"/>
                </a:cubicBezTo>
                <a:close/>
                <a:moveTo>
                  <a:pt x="196275" y="142875"/>
                </a:moveTo>
                <a:lnTo>
                  <a:pt x="260925" y="142875"/>
                </a:lnTo>
                <a:lnTo>
                  <a:pt x="228600" y="87422"/>
                </a:lnTo>
                <a:lnTo>
                  <a:pt x="196275" y="142875"/>
                </a:lnTo>
                <a:close/>
                <a:moveTo>
                  <a:pt x="228600" y="185738"/>
                </a:moveTo>
                <a:cubicBezTo>
                  <a:pt x="200516" y="185738"/>
                  <a:pt x="177165" y="170557"/>
                  <a:pt x="172343" y="150510"/>
                </a:cubicBezTo>
                <a:cubicBezTo>
                  <a:pt x="171182" y="145599"/>
                  <a:pt x="172789" y="140553"/>
                  <a:pt x="175334" y="136178"/>
                </a:cubicBezTo>
                <a:lnTo>
                  <a:pt x="217840" y="63311"/>
                </a:lnTo>
                <a:cubicBezTo>
                  <a:pt x="220072" y="59472"/>
                  <a:pt x="224180" y="57150"/>
                  <a:pt x="228600" y="57150"/>
                </a:cubicBezTo>
                <a:cubicBezTo>
                  <a:pt x="233020" y="57150"/>
                  <a:pt x="237128" y="59516"/>
                  <a:pt x="239360" y="63311"/>
                </a:cubicBezTo>
                <a:lnTo>
                  <a:pt x="281866" y="136178"/>
                </a:lnTo>
                <a:cubicBezTo>
                  <a:pt x="284411" y="140553"/>
                  <a:pt x="286018" y="145599"/>
                  <a:pt x="284857" y="150510"/>
                </a:cubicBezTo>
                <a:cubicBezTo>
                  <a:pt x="280035" y="170512"/>
                  <a:pt x="256684" y="185738"/>
                  <a:pt x="228600" y="185738"/>
                </a:cubicBezTo>
                <a:close/>
                <a:moveTo>
                  <a:pt x="56614" y="87422"/>
                </a:moveTo>
                <a:lnTo>
                  <a:pt x="24289" y="142875"/>
                </a:lnTo>
                <a:lnTo>
                  <a:pt x="88984" y="142875"/>
                </a:lnTo>
                <a:lnTo>
                  <a:pt x="56614" y="87422"/>
                </a:lnTo>
                <a:close/>
                <a:moveTo>
                  <a:pt x="402" y="150510"/>
                </a:moveTo>
                <a:cubicBezTo>
                  <a:pt x="-759" y="145599"/>
                  <a:pt x="848" y="140553"/>
                  <a:pt x="3393" y="136178"/>
                </a:cubicBezTo>
                <a:lnTo>
                  <a:pt x="45899" y="63311"/>
                </a:lnTo>
                <a:cubicBezTo>
                  <a:pt x="48131" y="59472"/>
                  <a:pt x="52239" y="57150"/>
                  <a:pt x="56659" y="57150"/>
                </a:cubicBezTo>
                <a:cubicBezTo>
                  <a:pt x="61079" y="57150"/>
                  <a:pt x="65187" y="59516"/>
                  <a:pt x="67419" y="63311"/>
                </a:cubicBezTo>
                <a:lnTo>
                  <a:pt x="109924" y="136178"/>
                </a:lnTo>
                <a:cubicBezTo>
                  <a:pt x="112469" y="140553"/>
                  <a:pt x="114077" y="145599"/>
                  <a:pt x="112916" y="150510"/>
                </a:cubicBezTo>
                <a:cubicBezTo>
                  <a:pt x="108094" y="170512"/>
                  <a:pt x="84743" y="185738"/>
                  <a:pt x="56659" y="185738"/>
                </a:cubicBezTo>
                <a:cubicBezTo>
                  <a:pt x="28575" y="185738"/>
                  <a:pt x="5224" y="170557"/>
                  <a:pt x="402" y="15051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257300" y="1676400"/>
            <a:ext cx="1714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提升负载均衡性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9600" y="2247900"/>
            <a:ext cx="5276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扩展专家负载均衡以处理更大EP度和动态工作负载，改进重平衡算法。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38175" y="26860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876300" y="2647950"/>
            <a:ext cx="1019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更大EP度支持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38175" y="29908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2"/>
          <p:cNvSpPr/>
          <p:nvPr/>
        </p:nvSpPr>
        <p:spPr>
          <a:xfrm>
            <a:off x="876300" y="2952750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动态工作负载适应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8175" y="32956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4"/>
          <p:cNvSpPr/>
          <p:nvPr/>
        </p:nvSpPr>
        <p:spPr>
          <a:xfrm>
            <a:off x="876300" y="3257550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改进重平衡算法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10300" y="1371600"/>
            <a:ext cx="5600700" cy="2305050"/>
          </a:xfrm>
          <a:custGeom>
            <a:avLst/>
            <a:gdLst/>
            <a:ahLst/>
            <a:cxnLst/>
            <a:rect l="l" t="t" r="r" b="b"/>
            <a:pathLst>
              <a:path w="5600700" h="2305050">
                <a:moveTo>
                  <a:pt x="0" y="0"/>
                </a:moveTo>
                <a:lnTo>
                  <a:pt x="5600700" y="0"/>
                </a:lnTo>
                <a:lnTo>
                  <a:pt x="5600700" y="2305050"/>
                </a:lnTo>
                <a:lnTo>
                  <a:pt x="0" y="230505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6"/>
          <p:cNvSpPr/>
          <p:nvPr/>
        </p:nvSpPr>
        <p:spPr>
          <a:xfrm>
            <a:off x="6210300" y="1371600"/>
            <a:ext cx="38100" cy="2305050"/>
          </a:xfrm>
          <a:custGeom>
            <a:avLst/>
            <a:gdLst/>
            <a:ahLst/>
            <a:cxnLst/>
            <a:rect l="l" t="t" r="r" b="b"/>
            <a:pathLst>
              <a:path w="38100" h="2305050">
                <a:moveTo>
                  <a:pt x="0" y="0"/>
                </a:moveTo>
                <a:lnTo>
                  <a:pt x="38100" y="0"/>
                </a:lnTo>
                <a:lnTo>
                  <a:pt x="38100" y="2305050"/>
                </a:lnTo>
                <a:lnTo>
                  <a:pt x="0" y="230505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Shape 17"/>
          <p:cNvSpPr/>
          <p:nvPr/>
        </p:nvSpPr>
        <p:spPr>
          <a:xfrm>
            <a:off x="6419850" y="15621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8"/>
          <p:cNvSpPr/>
          <p:nvPr/>
        </p:nvSpPr>
        <p:spPr>
          <a:xfrm>
            <a:off x="6572250" y="17145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28588" y="42863"/>
                </a:moveTo>
                <a:cubicBezTo>
                  <a:pt x="128588" y="34977"/>
                  <a:pt x="122185" y="28575"/>
                  <a:pt x="114300" y="28575"/>
                </a:cubicBezTo>
                <a:cubicBezTo>
                  <a:pt x="106415" y="28575"/>
                  <a:pt x="100013" y="34977"/>
                  <a:pt x="100013" y="42863"/>
                </a:cubicBezTo>
                <a:cubicBezTo>
                  <a:pt x="100013" y="50748"/>
                  <a:pt x="106415" y="57150"/>
                  <a:pt x="114300" y="57150"/>
                </a:cubicBezTo>
                <a:cubicBezTo>
                  <a:pt x="122185" y="57150"/>
                  <a:pt x="128588" y="50748"/>
                  <a:pt x="128588" y="42863"/>
                </a:cubicBezTo>
                <a:close/>
                <a:moveTo>
                  <a:pt x="114300" y="185738"/>
                </a:moveTo>
                <a:cubicBezTo>
                  <a:pt x="130061" y="185738"/>
                  <a:pt x="142875" y="172923"/>
                  <a:pt x="142875" y="157163"/>
                </a:cubicBezTo>
                <a:cubicBezTo>
                  <a:pt x="142875" y="149929"/>
                  <a:pt x="140196" y="143277"/>
                  <a:pt x="135731" y="138276"/>
                </a:cubicBezTo>
                <a:lnTo>
                  <a:pt x="166762" y="76260"/>
                </a:lnTo>
                <a:cubicBezTo>
                  <a:pt x="169396" y="70946"/>
                  <a:pt x="167253" y="64517"/>
                  <a:pt x="161985" y="61883"/>
                </a:cubicBezTo>
                <a:cubicBezTo>
                  <a:pt x="156716" y="59248"/>
                  <a:pt x="150242" y="61392"/>
                  <a:pt x="147608" y="66660"/>
                </a:cubicBezTo>
                <a:lnTo>
                  <a:pt x="116577" y="128677"/>
                </a:lnTo>
                <a:cubicBezTo>
                  <a:pt x="115818" y="128632"/>
                  <a:pt x="115059" y="128588"/>
                  <a:pt x="114300" y="128588"/>
                </a:cubicBezTo>
                <a:cubicBezTo>
                  <a:pt x="98539" y="128588"/>
                  <a:pt x="85725" y="141402"/>
                  <a:pt x="85725" y="157163"/>
                </a:cubicBezTo>
                <a:cubicBezTo>
                  <a:pt x="85725" y="172923"/>
                  <a:pt x="98539" y="185738"/>
                  <a:pt x="114300" y="185738"/>
                </a:cubicBezTo>
                <a:close/>
                <a:moveTo>
                  <a:pt x="78581" y="64294"/>
                </a:moveTo>
                <a:cubicBezTo>
                  <a:pt x="78581" y="56408"/>
                  <a:pt x="72179" y="50006"/>
                  <a:pt x="64294" y="50006"/>
                </a:cubicBezTo>
                <a:cubicBezTo>
                  <a:pt x="56408" y="50006"/>
                  <a:pt x="50006" y="56408"/>
                  <a:pt x="50006" y="64294"/>
                </a:cubicBezTo>
                <a:cubicBezTo>
                  <a:pt x="50006" y="72179"/>
                  <a:pt x="56408" y="78581"/>
                  <a:pt x="64294" y="78581"/>
                </a:cubicBezTo>
                <a:cubicBezTo>
                  <a:pt x="72179" y="78581"/>
                  <a:pt x="78581" y="72179"/>
                  <a:pt x="78581" y="64294"/>
                </a:cubicBezTo>
                <a:close/>
                <a:moveTo>
                  <a:pt x="42863" y="128588"/>
                </a:moveTo>
                <a:cubicBezTo>
                  <a:pt x="50748" y="128588"/>
                  <a:pt x="57150" y="122185"/>
                  <a:pt x="57150" y="114300"/>
                </a:cubicBezTo>
                <a:cubicBezTo>
                  <a:pt x="57150" y="106415"/>
                  <a:pt x="50748" y="100013"/>
                  <a:pt x="42863" y="100013"/>
                </a:cubicBezTo>
                <a:cubicBezTo>
                  <a:pt x="34977" y="100013"/>
                  <a:pt x="28575" y="106415"/>
                  <a:pt x="28575" y="114300"/>
                </a:cubicBezTo>
                <a:cubicBezTo>
                  <a:pt x="28575" y="122185"/>
                  <a:pt x="34977" y="128588"/>
                  <a:pt x="42863" y="128588"/>
                </a:cubicBezTo>
                <a:close/>
                <a:moveTo>
                  <a:pt x="200025" y="114300"/>
                </a:moveTo>
                <a:cubicBezTo>
                  <a:pt x="200025" y="106415"/>
                  <a:pt x="193623" y="100013"/>
                  <a:pt x="185738" y="100013"/>
                </a:cubicBezTo>
                <a:cubicBezTo>
                  <a:pt x="177852" y="100013"/>
                  <a:pt x="171450" y="106415"/>
                  <a:pt x="171450" y="114300"/>
                </a:cubicBezTo>
                <a:cubicBezTo>
                  <a:pt x="171450" y="122185"/>
                  <a:pt x="177852" y="128588"/>
                  <a:pt x="185738" y="128588"/>
                </a:cubicBezTo>
                <a:cubicBezTo>
                  <a:pt x="193623" y="128588"/>
                  <a:pt x="200025" y="122185"/>
                  <a:pt x="200025" y="114300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9"/>
          <p:cNvSpPr/>
          <p:nvPr/>
        </p:nvSpPr>
        <p:spPr>
          <a:xfrm>
            <a:off x="7067550" y="1676400"/>
            <a:ext cx="1952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优化MoE调度延迟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419850" y="2247900"/>
            <a:ext cx="5276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通过内核优化和通信调度进一步降低all-to-all调度操作延迟。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448425" y="26860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4" name="Text 22"/>
          <p:cNvSpPr/>
          <p:nvPr/>
        </p:nvSpPr>
        <p:spPr>
          <a:xfrm>
            <a:off x="6686550" y="2647950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内核级优化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48425" y="29908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Text 24"/>
          <p:cNvSpPr/>
          <p:nvPr/>
        </p:nvSpPr>
        <p:spPr>
          <a:xfrm>
            <a:off x="6686550" y="2952750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通信调度改进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48425" y="32956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6"/>
          <p:cNvSpPr/>
          <p:nvPr/>
        </p:nvSpPr>
        <p:spPr>
          <a:xfrm>
            <a:off x="6686550" y="3257550"/>
            <a:ext cx="1276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all-to-all延迟降低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00050" y="3867150"/>
            <a:ext cx="5600700" cy="2305050"/>
          </a:xfrm>
          <a:custGeom>
            <a:avLst/>
            <a:gdLst/>
            <a:ahLst/>
            <a:cxnLst/>
            <a:rect l="l" t="t" r="r" b="b"/>
            <a:pathLst>
              <a:path w="5600700" h="2305050">
                <a:moveTo>
                  <a:pt x="0" y="0"/>
                </a:moveTo>
                <a:lnTo>
                  <a:pt x="5600700" y="0"/>
                </a:lnTo>
                <a:lnTo>
                  <a:pt x="5600700" y="2305050"/>
                </a:lnTo>
                <a:lnTo>
                  <a:pt x="0" y="230505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Shape 28"/>
          <p:cNvSpPr/>
          <p:nvPr/>
        </p:nvSpPr>
        <p:spPr>
          <a:xfrm>
            <a:off x="400050" y="3867150"/>
            <a:ext cx="38100" cy="2305050"/>
          </a:xfrm>
          <a:custGeom>
            <a:avLst/>
            <a:gdLst/>
            <a:ahLst/>
            <a:cxnLst/>
            <a:rect l="l" t="t" r="r" b="b"/>
            <a:pathLst>
              <a:path w="38100" h="2305050">
                <a:moveTo>
                  <a:pt x="0" y="0"/>
                </a:moveTo>
                <a:lnTo>
                  <a:pt x="38100" y="0"/>
                </a:lnTo>
                <a:lnTo>
                  <a:pt x="38100" y="2305050"/>
                </a:lnTo>
                <a:lnTo>
                  <a:pt x="0" y="2305050"/>
                </a:lnTo>
                <a:lnTo>
                  <a:pt x="0" y="0"/>
                </a:lnTo>
                <a:close/>
              </a:path>
            </a:pathLst>
          </a:custGeom>
          <a:solidFill>
            <a:srgbClr val="5F6B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Shape 29"/>
          <p:cNvSpPr/>
          <p:nvPr/>
        </p:nvSpPr>
        <p:spPr>
          <a:xfrm>
            <a:off x="609600" y="40576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5F6B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Shape 30"/>
          <p:cNvSpPr/>
          <p:nvPr/>
        </p:nvSpPr>
        <p:spPr>
          <a:xfrm>
            <a:off x="762000" y="42100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3" name="Text 31"/>
          <p:cNvSpPr/>
          <p:nvPr/>
        </p:nvSpPr>
        <p:spPr>
          <a:xfrm>
            <a:off x="1257300" y="4171950"/>
            <a:ext cx="1590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计算-通信重叠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09600" y="4743450"/>
            <a:ext cx="5276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通过更激进的重叠策略在通信受限场景实现更高GPU利用率。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8175" y="5181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5F6B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Text 34"/>
          <p:cNvSpPr/>
          <p:nvPr/>
        </p:nvSpPr>
        <p:spPr>
          <a:xfrm>
            <a:off x="876300" y="5143500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激进重叠策略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8175" y="54864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5F6B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8" name="Text 36"/>
          <p:cNvSpPr/>
          <p:nvPr/>
        </p:nvSpPr>
        <p:spPr>
          <a:xfrm>
            <a:off x="876300" y="5448300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通信场景优化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8175" y="57912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5F6B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0" name="Text 38"/>
          <p:cNvSpPr/>
          <p:nvPr/>
        </p:nvSpPr>
        <p:spPr>
          <a:xfrm>
            <a:off x="876300" y="5753100"/>
            <a:ext cx="115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GPU利用率提升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210300" y="3867150"/>
            <a:ext cx="5600700" cy="2305050"/>
          </a:xfrm>
          <a:custGeom>
            <a:avLst/>
            <a:gdLst/>
            <a:ahLst/>
            <a:cxnLst/>
            <a:rect l="l" t="t" r="r" b="b"/>
            <a:pathLst>
              <a:path w="5600700" h="2305050">
                <a:moveTo>
                  <a:pt x="0" y="0"/>
                </a:moveTo>
                <a:lnTo>
                  <a:pt x="5600700" y="0"/>
                </a:lnTo>
                <a:lnTo>
                  <a:pt x="5600700" y="2305050"/>
                </a:lnTo>
                <a:lnTo>
                  <a:pt x="0" y="230505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Shape 40"/>
          <p:cNvSpPr/>
          <p:nvPr/>
        </p:nvSpPr>
        <p:spPr>
          <a:xfrm>
            <a:off x="6210300" y="3867150"/>
            <a:ext cx="38100" cy="2305050"/>
          </a:xfrm>
          <a:custGeom>
            <a:avLst/>
            <a:gdLst/>
            <a:ahLst/>
            <a:cxnLst/>
            <a:rect l="l" t="t" r="r" b="b"/>
            <a:pathLst>
              <a:path w="38100" h="2305050">
                <a:moveTo>
                  <a:pt x="0" y="0"/>
                </a:moveTo>
                <a:lnTo>
                  <a:pt x="38100" y="0"/>
                </a:lnTo>
                <a:lnTo>
                  <a:pt x="38100" y="2305050"/>
                </a:lnTo>
                <a:lnTo>
                  <a:pt x="0" y="230505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3" name="Shape 41"/>
          <p:cNvSpPr/>
          <p:nvPr/>
        </p:nvSpPr>
        <p:spPr>
          <a:xfrm>
            <a:off x="6419850" y="40576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4" name="Shape 42"/>
          <p:cNvSpPr/>
          <p:nvPr/>
        </p:nvSpPr>
        <p:spPr>
          <a:xfrm>
            <a:off x="6572250" y="42100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5" name="Text 43"/>
          <p:cNvSpPr/>
          <p:nvPr/>
        </p:nvSpPr>
        <p:spPr>
          <a:xfrm>
            <a:off x="7067550" y="4171950"/>
            <a:ext cx="2190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GB300 WideEP扩展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19850" y="4743450"/>
            <a:ext cx="5276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利用GB300更优的HBM和计算能力，以更少主机占用实现更高TPGS。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448425" y="5181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Text 46"/>
          <p:cNvSpPr/>
          <p:nvPr/>
        </p:nvSpPr>
        <p:spPr>
          <a:xfrm>
            <a:off x="6686550" y="5143500"/>
            <a:ext cx="102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HBM性能提升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448425" y="54864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0" name="Text 48"/>
          <p:cNvSpPr/>
          <p:nvPr/>
        </p:nvSpPr>
        <p:spPr>
          <a:xfrm>
            <a:off x="6686550" y="5448300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计算能力增强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448425" y="57912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2" name="Text 50"/>
          <p:cNvSpPr/>
          <p:nvPr/>
        </p:nvSpPr>
        <p:spPr>
          <a:xfrm>
            <a:off x="6686550" y="5753100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主机占用减少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85763" y="6329363"/>
            <a:ext cx="11420475" cy="466725"/>
          </a:xfrm>
          <a:custGeom>
            <a:avLst/>
            <a:gdLst/>
            <a:ahLst/>
            <a:cxnLst/>
            <a:rect l="l" t="t" r="r" b="b"/>
            <a:pathLst>
              <a:path w="11420475" h="466725">
                <a:moveTo>
                  <a:pt x="0" y="0"/>
                </a:moveTo>
                <a:lnTo>
                  <a:pt x="11420475" y="0"/>
                </a:lnTo>
                <a:lnTo>
                  <a:pt x="11420475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10196"/>
            </a:srgbClr>
          </a:solidFill>
          <a:ln w="12700">
            <a:solidFill>
              <a:srgbClr val="B89A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Shape 52"/>
          <p:cNvSpPr/>
          <p:nvPr/>
        </p:nvSpPr>
        <p:spPr>
          <a:xfrm>
            <a:off x="5028009" y="64912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5" name="Text 53"/>
          <p:cNvSpPr/>
          <p:nvPr/>
        </p:nvSpPr>
        <p:spPr>
          <a:xfrm>
            <a:off x="714375" y="6448425"/>
            <a:ext cx="11010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最新参考：</a:t>
            </a: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roadmap.vllm.ai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8225560bb282adce82bce23772814c21753cf368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766" b="76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0000"/>
                </a:srgbClr>
              </a:gs>
              <a:gs pos="50000">
                <a:srgbClr val="3A5F7A">
                  <a:alpha val="5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338138" y="423863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kern="0" spc="68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SUMMARY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38125" y="842963"/>
            <a:ext cx="117157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技术总结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486400" y="1643063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4"/>
          <p:cNvSpPr/>
          <p:nvPr/>
        </p:nvSpPr>
        <p:spPr>
          <a:xfrm>
            <a:off x="1238250" y="1985963"/>
            <a:ext cx="4743450" cy="2514600"/>
          </a:xfrm>
          <a:custGeom>
            <a:avLst/>
            <a:gdLst/>
            <a:ahLst/>
            <a:cxnLst/>
            <a:rect l="l" t="t" r="r" b="b"/>
            <a:pathLst>
              <a:path w="4743450" h="2514600">
                <a:moveTo>
                  <a:pt x="0" y="0"/>
                </a:moveTo>
                <a:lnTo>
                  <a:pt x="4743450" y="0"/>
                </a:lnTo>
                <a:lnTo>
                  <a:pt x="4743450" y="2514600"/>
                </a:lnTo>
                <a:lnTo>
                  <a:pt x="0" y="25146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Shape 5"/>
          <p:cNvSpPr/>
          <p:nvPr/>
        </p:nvSpPr>
        <p:spPr>
          <a:xfrm>
            <a:off x="1238250" y="1985963"/>
            <a:ext cx="38100" cy="2514600"/>
          </a:xfrm>
          <a:custGeom>
            <a:avLst/>
            <a:gdLst/>
            <a:ahLst/>
            <a:cxnLst/>
            <a:rect l="l" t="t" r="r" b="b"/>
            <a:pathLst>
              <a:path w="38100" h="2514600">
                <a:moveTo>
                  <a:pt x="0" y="0"/>
                </a:moveTo>
                <a:lnTo>
                  <a:pt x="38100" y="0"/>
                </a:lnTo>
                <a:lnTo>
                  <a:pt x="38100" y="2514600"/>
                </a:lnTo>
                <a:lnTo>
                  <a:pt x="0" y="25146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Shape 6"/>
          <p:cNvSpPr/>
          <p:nvPr/>
        </p:nvSpPr>
        <p:spPr>
          <a:xfrm>
            <a:off x="1485900" y="221456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7"/>
          <p:cNvSpPr/>
          <p:nvPr/>
        </p:nvSpPr>
        <p:spPr>
          <a:xfrm>
            <a:off x="1650206" y="237648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80535" y="0"/>
                </a:moveTo>
                <a:lnTo>
                  <a:pt x="205550" y="0"/>
                </a:lnTo>
                <a:cubicBezTo>
                  <a:pt x="220340" y="0"/>
                  <a:pt x="232395" y="12167"/>
                  <a:pt x="231837" y="26901"/>
                </a:cubicBezTo>
                <a:cubicBezTo>
                  <a:pt x="231725" y="29859"/>
                  <a:pt x="231614" y="32817"/>
                  <a:pt x="231446" y="35719"/>
                </a:cubicBezTo>
                <a:lnTo>
                  <a:pt x="259128" y="35719"/>
                </a:lnTo>
                <a:cubicBezTo>
                  <a:pt x="273695" y="35719"/>
                  <a:pt x="286531" y="47774"/>
                  <a:pt x="285415" y="63512"/>
                </a:cubicBezTo>
                <a:cubicBezTo>
                  <a:pt x="281229" y="121388"/>
                  <a:pt x="251650" y="153200"/>
                  <a:pt x="219559" y="169831"/>
                </a:cubicBezTo>
                <a:cubicBezTo>
                  <a:pt x="210741" y="174408"/>
                  <a:pt x="201755" y="177812"/>
                  <a:pt x="193216" y="180324"/>
                </a:cubicBezTo>
                <a:cubicBezTo>
                  <a:pt x="181942" y="196286"/>
                  <a:pt x="170222" y="204713"/>
                  <a:pt x="160902" y="209234"/>
                </a:cubicBezTo>
                <a:lnTo>
                  <a:pt x="160902" y="250031"/>
                </a:lnTo>
                <a:lnTo>
                  <a:pt x="196621" y="250031"/>
                </a:lnTo>
                <a:cubicBezTo>
                  <a:pt x="206499" y="250031"/>
                  <a:pt x="214480" y="258012"/>
                  <a:pt x="214480" y="267891"/>
                </a:cubicBezTo>
                <a:cubicBezTo>
                  <a:pt x="214480" y="277769"/>
                  <a:pt x="206499" y="285750"/>
                  <a:pt x="196621" y="285750"/>
                </a:cubicBezTo>
                <a:lnTo>
                  <a:pt x="89464" y="285750"/>
                </a:lnTo>
                <a:cubicBezTo>
                  <a:pt x="79586" y="285750"/>
                  <a:pt x="71605" y="277769"/>
                  <a:pt x="71605" y="267891"/>
                </a:cubicBezTo>
                <a:cubicBezTo>
                  <a:pt x="71605" y="258012"/>
                  <a:pt x="79586" y="250031"/>
                  <a:pt x="89464" y="250031"/>
                </a:cubicBezTo>
                <a:lnTo>
                  <a:pt x="125183" y="250031"/>
                </a:lnTo>
                <a:lnTo>
                  <a:pt x="125183" y="209234"/>
                </a:lnTo>
                <a:cubicBezTo>
                  <a:pt x="116253" y="204936"/>
                  <a:pt x="105147" y="196955"/>
                  <a:pt x="94320" y="182277"/>
                </a:cubicBezTo>
                <a:cubicBezTo>
                  <a:pt x="84051" y="179598"/>
                  <a:pt x="72889" y="175524"/>
                  <a:pt x="62006" y="169385"/>
                </a:cubicBezTo>
                <a:cubicBezTo>
                  <a:pt x="31812" y="152474"/>
                  <a:pt x="4576" y="120607"/>
                  <a:pt x="670" y="63401"/>
                </a:cubicBezTo>
                <a:cubicBezTo>
                  <a:pt x="-391" y="47718"/>
                  <a:pt x="12390" y="35663"/>
                  <a:pt x="26956" y="35663"/>
                </a:cubicBezTo>
                <a:lnTo>
                  <a:pt x="54639" y="35663"/>
                </a:lnTo>
                <a:cubicBezTo>
                  <a:pt x="54471" y="32761"/>
                  <a:pt x="54359" y="29859"/>
                  <a:pt x="54248" y="26845"/>
                </a:cubicBezTo>
                <a:cubicBezTo>
                  <a:pt x="53690" y="12055"/>
                  <a:pt x="65745" y="-56"/>
                  <a:pt x="80535" y="-56"/>
                </a:cubicBezTo>
                <a:close/>
                <a:moveTo>
                  <a:pt x="56648" y="62508"/>
                </a:moveTo>
                <a:lnTo>
                  <a:pt x="27403" y="62508"/>
                </a:lnTo>
                <a:cubicBezTo>
                  <a:pt x="30863" y="109779"/>
                  <a:pt x="52574" y="133443"/>
                  <a:pt x="74954" y="146000"/>
                </a:cubicBezTo>
                <a:cubicBezTo>
                  <a:pt x="66917" y="125183"/>
                  <a:pt x="60275" y="98003"/>
                  <a:pt x="56648" y="62508"/>
                </a:cubicBezTo>
                <a:close/>
                <a:moveTo>
                  <a:pt x="212080" y="143321"/>
                </a:moveTo>
                <a:cubicBezTo>
                  <a:pt x="234683" y="130039"/>
                  <a:pt x="255110" y="106431"/>
                  <a:pt x="258570" y="62508"/>
                </a:cubicBezTo>
                <a:lnTo>
                  <a:pt x="229381" y="62508"/>
                </a:lnTo>
                <a:cubicBezTo>
                  <a:pt x="225921" y="96496"/>
                  <a:pt x="219670" y="122895"/>
                  <a:pt x="212080" y="143321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/>
          <p:cNvSpPr/>
          <p:nvPr/>
        </p:nvSpPr>
        <p:spPr>
          <a:xfrm>
            <a:off x="2247900" y="2347913"/>
            <a:ext cx="1285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性能突破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485900" y="2976563"/>
            <a:ext cx="4362450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vLLM在GB200平台上实现</a:t>
            </a:r>
            <a:r>
              <a:rPr lang="en-US" sz="15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26.2K prefill TPGS</a:t>
            </a:r>
            <a:r>
              <a:rPr lang="en-US" sz="15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</a:t>
            </a:r>
            <a:r>
              <a:rPr lang="en-US" sz="15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10.1K decode TPGS</a:t>
            </a:r>
            <a:r>
              <a:rPr lang="en-US" sz="15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，相比H200提升</a:t>
            </a:r>
            <a:r>
              <a:rPr lang="en-US" sz="15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3-5倍</a:t>
            </a:r>
            <a:r>
              <a:rPr lang="en-US" sz="15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，为大规模AI推理服务树立新性能基准。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29350" y="1985963"/>
            <a:ext cx="4743450" cy="2514600"/>
          </a:xfrm>
          <a:custGeom>
            <a:avLst/>
            <a:gdLst/>
            <a:ahLst/>
            <a:cxnLst/>
            <a:rect l="l" t="t" r="r" b="b"/>
            <a:pathLst>
              <a:path w="4743450" h="2514600">
                <a:moveTo>
                  <a:pt x="0" y="0"/>
                </a:moveTo>
                <a:lnTo>
                  <a:pt x="4743450" y="0"/>
                </a:lnTo>
                <a:lnTo>
                  <a:pt x="4743450" y="2514600"/>
                </a:lnTo>
                <a:lnTo>
                  <a:pt x="0" y="25146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Shape 11"/>
          <p:cNvSpPr/>
          <p:nvPr/>
        </p:nvSpPr>
        <p:spPr>
          <a:xfrm>
            <a:off x="6229350" y="1985963"/>
            <a:ext cx="38100" cy="2514600"/>
          </a:xfrm>
          <a:custGeom>
            <a:avLst/>
            <a:gdLst/>
            <a:ahLst/>
            <a:cxnLst/>
            <a:rect l="l" t="t" r="r" b="b"/>
            <a:pathLst>
              <a:path w="38100" h="2514600">
                <a:moveTo>
                  <a:pt x="0" y="0"/>
                </a:moveTo>
                <a:lnTo>
                  <a:pt x="38100" y="0"/>
                </a:lnTo>
                <a:lnTo>
                  <a:pt x="38100" y="2514600"/>
                </a:lnTo>
                <a:lnTo>
                  <a:pt x="0" y="25146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Shape 12"/>
          <p:cNvSpPr/>
          <p:nvPr/>
        </p:nvSpPr>
        <p:spPr>
          <a:xfrm>
            <a:off x="6477000" y="221456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3"/>
          <p:cNvSpPr/>
          <p:nvPr/>
        </p:nvSpPr>
        <p:spPr>
          <a:xfrm>
            <a:off x="6605588" y="2376488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232116" y="117481"/>
                </a:moveTo>
                <a:cubicBezTo>
                  <a:pt x="238925" y="115639"/>
                  <a:pt x="246069" y="118876"/>
                  <a:pt x="249138" y="125183"/>
                </a:cubicBezTo>
                <a:lnTo>
                  <a:pt x="259519" y="146168"/>
                </a:lnTo>
                <a:cubicBezTo>
                  <a:pt x="265268" y="146949"/>
                  <a:pt x="270904" y="148512"/>
                  <a:pt x="276206" y="150688"/>
                </a:cubicBezTo>
                <a:lnTo>
                  <a:pt x="295740" y="137685"/>
                </a:lnTo>
                <a:cubicBezTo>
                  <a:pt x="301600" y="133778"/>
                  <a:pt x="309358" y="134559"/>
                  <a:pt x="314325" y="139526"/>
                </a:cubicBezTo>
                <a:lnTo>
                  <a:pt x="325041" y="150242"/>
                </a:lnTo>
                <a:cubicBezTo>
                  <a:pt x="330008" y="155209"/>
                  <a:pt x="330789" y="163023"/>
                  <a:pt x="326882" y="168827"/>
                </a:cubicBezTo>
                <a:lnTo>
                  <a:pt x="313879" y="188305"/>
                </a:lnTo>
                <a:cubicBezTo>
                  <a:pt x="314939" y="190928"/>
                  <a:pt x="315888" y="193663"/>
                  <a:pt x="316669" y="196509"/>
                </a:cubicBezTo>
                <a:cubicBezTo>
                  <a:pt x="317450" y="199355"/>
                  <a:pt x="317953" y="202146"/>
                  <a:pt x="318343" y="204992"/>
                </a:cubicBezTo>
                <a:lnTo>
                  <a:pt x="339384" y="215373"/>
                </a:lnTo>
                <a:cubicBezTo>
                  <a:pt x="345691" y="218498"/>
                  <a:pt x="348928" y="225642"/>
                  <a:pt x="347086" y="232395"/>
                </a:cubicBezTo>
                <a:lnTo>
                  <a:pt x="343179" y="247017"/>
                </a:lnTo>
                <a:cubicBezTo>
                  <a:pt x="341337" y="253771"/>
                  <a:pt x="335031" y="258347"/>
                  <a:pt x="327999" y="257901"/>
                </a:cubicBezTo>
                <a:lnTo>
                  <a:pt x="304558" y="256394"/>
                </a:lnTo>
                <a:cubicBezTo>
                  <a:pt x="301042" y="260914"/>
                  <a:pt x="296968" y="265100"/>
                  <a:pt x="292336" y="268672"/>
                </a:cubicBezTo>
                <a:lnTo>
                  <a:pt x="293843" y="292057"/>
                </a:lnTo>
                <a:cubicBezTo>
                  <a:pt x="294289" y="299089"/>
                  <a:pt x="289713" y="305451"/>
                  <a:pt x="282959" y="307237"/>
                </a:cubicBezTo>
                <a:lnTo>
                  <a:pt x="268337" y="311144"/>
                </a:lnTo>
                <a:cubicBezTo>
                  <a:pt x="261528" y="312986"/>
                  <a:pt x="254440" y="309749"/>
                  <a:pt x="251315" y="303442"/>
                </a:cubicBezTo>
                <a:lnTo>
                  <a:pt x="240934" y="282457"/>
                </a:lnTo>
                <a:cubicBezTo>
                  <a:pt x="235186" y="281676"/>
                  <a:pt x="229549" y="280113"/>
                  <a:pt x="224247" y="277937"/>
                </a:cubicBezTo>
                <a:lnTo>
                  <a:pt x="204713" y="290940"/>
                </a:lnTo>
                <a:cubicBezTo>
                  <a:pt x="198853" y="294847"/>
                  <a:pt x="191095" y="294066"/>
                  <a:pt x="186128" y="289099"/>
                </a:cubicBezTo>
                <a:lnTo>
                  <a:pt x="175413" y="278383"/>
                </a:lnTo>
                <a:cubicBezTo>
                  <a:pt x="170445" y="273416"/>
                  <a:pt x="169664" y="265658"/>
                  <a:pt x="173571" y="259798"/>
                </a:cubicBezTo>
                <a:lnTo>
                  <a:pt x="186575" y="240264"/>
                </a:lnTo>
                <a:cubicBezTo>
                  <a:pt x="185514" y="237641"/>
                  <a:pt x="184565" y="234907"/>
                  <a:pt x="183784" y="232060"/>
                </a:cubicBezTo>
                <a:cubicBezTo>
                  <a:pt x="183003" y="229214"/>
                  <a:pt x="182500" y="226368"/>
                  <a:pt x="182110" y="223577"/>
                </a:cubicBezTo>
                <a:lnTo>
                  <a:pt x="161069" y="213196"/>
                </a:lnTo>
                <a:cubicBezTo>
                  <a:pt x="154763" y="210071"/>
                  <a:pt x="151581" y="202927"/>
                  <a:pt x="153367" y="196174"/>
                </a:cubicBezTo>
                <a:lnTo>
                  <a:pt x="157274" y="181552"/>
                </a:lnTo>
                <a:cubicBezTo>
                  <a:pt x="159116" y="174799"/>
                  <a:pt x="165422" y="170222"/>
                  <a:pt x="172455" y="170669"/>
                </a:cubicBezTo>
                <a:lnTo>
                  <a:pt x="195839" y="172176"/>
                </a:lnTo>
                <a:cubicBezTo>
                  <a:pt x="199355" y="167655"/>
                  <a:pt x="203429" y="163469"/>
                  <a:pt x="208062" y="159897"/>
                </a:cubicBezTo>
                <a:lnTo>
                  <a:pt x="206555" y="136568"/>
                </a:lnTo>
                <a:cubicBezTo>
                  <a:pt x="206108" y="129536"/>
                  <a:pt x="210685" y="123174"/>
                  <a:pt x="217438" y="121388"/>
                </a:cubicBezTo>
                <a:lnTo>
                  <a:pt x="232060" y="117481"/>
                </a:lnTo>
                <a:close/>
                <a:moveTo>
                  <a:pt x="250254" y="189756"/>
                </a:moveTo>
                <a:cubicBezTo>
                  <a:pt x="236701" y="189771"/>
                  <a:pt x="225710" y="200787"/>
                  <a:pt x="225726" y="214340"/>
                </a:cubicBezTo>
                <a:cubicBezTo>
                  <a:pt x="225741" y="227894"/>
                  <a:pt x="236757" y="238885"/>
                  <a:pt x="250310" y="238869"/>
                </a:cubicBezTo>
                <a:cubicBezTo>
                  <a:pt x="263863" y="238854"/>
                  <a:pt x="274854" y="227838"/>
                  <a:pt x="274839" y="214285"/>
                </a:cubicBezTo>
                <a:cubicBezTo>
                  <a:pt x="274824" y="200731"/>
                  <a:pt x="263808" y="189740"/>
                  <a:pt x="250254" y="189756"/>
                </a:cubicBezTo>
                <a:close/>
                <a:moveTo>
                  <a:pt x="125518" y="-25394"/>
                </a:moveTo>
                <a:lnTo>
                  <a:pt x="140140" y="-21487"/>
                </a:lnTo>
                <a:cubicBezTo>
                  <a:pt x="146893" y="-19645"/>
                  <a:pt x="151470" y="-13283"/>
                  <a:pt x="151023" y="-6307"/>
                </a:cubicBezTo>
                <a:lnTo>
                  <a:pt x="149516" y="17022"/>
                </a:lnTo>
                <a:cubicBezTo>
                  <a:pt x="154149" y="20594"/>
                  <a:pt x="158223" y="24724"/>
                  <a:pt x="161739" y="29301"/>
                </a:cubicBezTo>
                <a:lnTo>
                  <a:pt x="185179" y="27794"/>
                </a:lnTo>
                <a:cubicBezTo>
                  <a:pt x="192156" y="27347"/>
                  <a:pt x="198518" y="31924"/>
                  <a:pt x="200360" y="38677"/>
                </a:cubicBezTo>
                <a:lnTo>
                  <a:pt x="204267" y="53299"/>
                </a:lnTo>
                <a:cubicBezTo>
                  <a:pt x="206053" y="60052"/>
                  <a:pt x="202871" y="67196"/>
                  <a:pt x="196565" y="70321"/>
                </a:cubicBezTo>
                <a:lnTo>
                  <a:pt x="175524" y="80702"/>
                </a:lnTo>
                <a:cubicBezTo>
                  <a:pt x="175133" y="83548"/>
                  <a:pt x="174575" y="86395"/>
                  <a:pt x="173850" y="89185"/>
                </a:cubicBezTo>
                <a:cubicBezTo>
                  <a:pt x="173124" y="91976"/>
                  <a:pt x="172120" y="94766"/>
                  <a:pt x="171059" y="97389"/>
                </a:cubicBezTo>
                <a:lnTo>
                  <a:pt x="184063" y="116923"/>
                </a:lnTo>
                <a:cubicBezTo>
                  <a:pt x="187970" y="122783"/>
                  <a:pt x="187189" y="130541"/>
                  <a:pt x="182221" y="135508"/>
                </a:cubicBezTo>
                <a:lnTo>
                  <a:pt x="171506" y="146224"/>
                </a:lnTo>
                <a:cubicBezTo>
                  <a:pt x="166539" y="151191"/>
                  <a:pt x="158781" y="151972"/>
                  <a:pt x="152921" y="148065"/>
                </a:cubicBezTo>
                <a:lnTo>
                  <a:pt x="133387" y="135062"/>
                </a:lnTo>
                <a:cubicBezTo>
                  <a:pt x="128085" y="137238"/>
                  <a:pt x="122448" y="138801"/>
                  <a:pt x="116700" y="139582"/>
                </a:cubicBezTo>
                <a:lnTo>
                  <a:pt x="106319" y="160567"/>
                </a:lnTo>
                <a:cubicBezTo>
                  <a:pt x="103194" y="166874"/>
                  <a:pt x="96050" y="170055"/>
                  <a:pt x="89297" y="168269"/>
                </a:cubicBezTo>
                <a:lnTo>
                  <a:pt x="74675" y="164362"/>
                </a:lnTo>
                <a:cubicBezTo>
                  <a:pt x="67866" y="162520"/>
                  <a:pt x="63345" y="156158"/>
                  <a:pt x="63791" y="149182"/>
                </a:cubicBezTo>
                <a:lnTo>
                  <a:pt x="65298" y="125797"/>
                </a:lnTo>
                <a:cubicBezTo>
                  <a:pt x="60666" y="122225"/>
                  <a:pt x="56592" y="118095"/>
                  <a:pt x="53076" y="113519"/>
                </a:cubicBezTo>
                <a:lnTo>
                  <a:pt x="29635" y="115026"/>
                </a:lnTo>
                <a:cubicBezTo>
                  <a:pt x="22659" y="115472"/>
                  <a:pt x="16297" y="110896"/>
                  <a:pt x="14455" y="104142"/>
                </a:cubicBezTo>
                <a:lnTo>
                  <a:pt x="10548" y="89520"/>
                </a:lnTo>
                <a:cubicBezTo>
                  <a:pt x="8762" y="82767"/>
                  <a:pt x="11943" y="75623"/>
                  <a:pt x="18250" y="72498"/>
                </a:cubicBezTo>
                <a:lnTo>
                  <a:pt x="39291" y="62117"/>
                </a:lnTo>
                <a:cubicBezTo>
                  <a:pt x="39681" y="59271"/>
                  <a:pt x="40239" y="56480"/>
                  <a:pt x="40965" y="53634"/>
                </a:cubicBezTo>
                <a:cubicBezTo>
                  <a:pt x="41746" y="50788"/>
                  <a:pt x="42639" y="48053"/>
                  <a:pt x="43755" y="45430"/>
                </a:cubicBezTo>
                <a:lnTo>
                  <a:pt x="30752" y="25952"/>
                </a:lnTo>
                <a:cubicBezTo>
                  <a:pt x="26845" y="20092"/>
                  <a:pt x="27626" y="12334"/>
                  <a:pt x="32593" y="7367"/>
                </a:cubicBezTo>
                <a:lnTo>
                  <a:pt x="43309" y="-3349"/>
                </a:lnTo>
                <a:cubicBezTo>
                  <a:pt x="48276" y="-8316"/>
                  <a:pt x="56034" y="-9097"/>
                  <a:pt x="61894" y="-5190"/>
                </a:cubicBezTo>
                <a:lnTo>
                  <a:pt x="81428" y="7813"/>
                </a:lnTo>
                <a:cubicBezTo>
                  <a:pt x="86730" y="5637"/>
                  <a:pt x="92366" y="4074"/>
                  <a:pt x="98115" y="3293"/>
                </a:cubicBezTo>
                <a:lnTo>
                  <a:pt x="108496" y="-17692"/>
                </a:lnTo>
                <a:cubicBezTo>
                  <a:pt x="111621" y="-23999"/>
                  <a:pt x="118709" y="-27180"/>
                  <a:pt x="125518" y="-25394"/>
                </a:cubicBezTo>
                <a:close/>
                <a:moveTo>
                  <a:pt x="107379" y="46881"/>
                </a:moveTo>
                <a:cubicBezTo>
                  <a:pt x="93826" y="46881"/>
                  <a:pt x="82823" y="57884"/>
                  <a:pt x="82823" y="71438"/>
                </a:cubicBezTo>
                <a:cubicBezTo>
                  <a:pt x="82823" y="84991"/>
                  <a:pt x="93826" y="95994"/>
                  <a:pt x="107379" y="95994"/>
                </a:cubicBezTo>
                <a:cubicBezTo>
                  <a:pt x="120933" y="95994"/>
                  <a:pt x="131936" y="84991"/>
                  <a:pt x="131936" y="71438"/>
                </a:cubicBezTo>
                <a:cubicBezTo>
                  <a:pt x="131936" y="57884"/>
                  <a:pt x="120933" y="46881"/>
                  <a:pt x="107379" y="46881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4"/>
          <p:cNvSpPr/>
          <p:nvPr/>
        </p:nvSpPr>
        <p:spPr>
          <a:xfrm>
            <a:off x="7239000" y="2347913"/>
            <a:ext cx="1857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四大技术支柱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477000" y="3052763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0"/>
                </a:moveTo>
                <a:lnTo>
                  <a:pt x="114300" y="0"/>
                </a:lnTo>
                <a:lnTo>
                  <a:pt x="114300" y="114300"/>
                </a:lnTo>
                <a:lnTo>
                  <a:pt x="0" y="1143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6"/>
          <p:cNvSpPr/>
          <p:nvPr/>
        </p:nvSpPr>
        <p:spPr>
          <a:xfrm>
            <a:off x="6705600" y="2976563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低精度运算 (NVFP4/FP8)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477000" y="3395663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0"/>
                </a:moveTo>
                <a:lnTo>
                  <a:pt x="114300" y="0"/>
                </a:lnTo>
                <a:lnTo>
                  <a:pt x="114300" y="114300"/>
                </a:lnTo>
                <a:lnTo>
                  <a:pt x="0" y="1143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8"/>
          <p:cNvSpPr/>
          <p:nvPr/>
        </p:nvSpPr>
        <p:spPr>
          <a:xfrm>
            <a:off x="6705600" y="3319463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内核融合优化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477000" y="3738563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0"/>
                </a:moveTo>
                <a:lnTo>
                  <a:pt x="114300" y="0"/>
                </a:lnTo>
                <a:lnTo>
                  <a:pt x="114300" y="114300"/>
                </a:lnTo>
                <a:lnTo>
                  <a:pt x="0" y="1143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0"/>
          <p:cNvSpPr/>
          <p:nvPr/>
        </p:nvSpPr>
        <p:spPr>
          <a:xfrm>
            <a:off x="6705600" y="3662362"/>
            <a:ext cx="952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权重卸载v2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6477000" y="4081463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0"/>
                </a:moveTo>
                <a:lnTo>
                  <a:pt x="114300" y="0"/>
                </a:lnTo>
                <a:lnTo>
                  <a:pt x="114300" y="114300"/>
                </a:lnTo>
                <a:lnTo>
                  <a:pt x="0" y="1143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Text 22"/>
          <p:cNvSpPr/>
          <p:nvPr/>
        </p:nvSpPr>
        <p:spPr>
          <a:xfrm>
            <a:off x="6705600" y="4005262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分块策略调优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1223963" y="4810125"/>
            <a:ext cx="9744075" cy="1085850"/>
          </a:xfrm>
          <a:custGeom>
            <a:avLst/>
            <a:gdLst/>
            <a:ahLst/>
            <a:cxnLst/>
            <a:rect l="l" t="t" r="r" b="b"/>
            <a:pathLst>
              <a:path w="9744075" h="1085850">
                <a:moveTo>
                  <a:pt x="0" y="0"/>
                </a:moveTo>
                <a:lnTo>
                  <a:pt x="9744075" y="0"/>
                </a:lnTo>
                <a:lnTo>
                  <a:pt x="9744075" y="1085850"/>
                </a:lnTo>
                <a:lnTo>
                  <a:pt x="0" y="1085850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10196"/>
            </a:srgbClr>
          </a:solidFill>
          <a:ln w="12700">
            <a:solidFill>
              <a:srgbClr val="B89A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" name="Shape 24"/>
          <p:cNvSpPr/>
          <p:nvPr/>
        </p:nvSpPr>
        <p:spPr>
          <a:xfrm>
            <a:off x="1568797" y="5110163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5"/>
          <p:cNvSpPr/>
          <p:nvPr/>
        </p:nvSpPr>
        <p:spPr>
          <a:xfrm>
            <a:off x="1733550" y="5043488"/>
            <a:ext cx="90487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5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这些优化充分利用了GB200的硬件特性，包括</a:t>
            </a:r>
            <a:r>
              <a:rPr lang="en-US" sz="15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 TB/s内存带宽</a:t>
            </a:r>
            <a:r>
              <a:rPr lang="en-US" sz="15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5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FP4/FP8张量核心</a:t>
            </a:r>
            <a:r>
              <a:rPr lang="en-US" sz="15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</a:t>
            </a:r>
            <a:r>
              <a:rPr lang="en-US" sz="15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NVLink-C2C互联</a:t>
            </a:r>
            <a:r>
              <a:rPr lang="en-US" sz="15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，为DeepSeek-style MoE模型推理性能带来质的飞跃。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342900" y="6205538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Meta &amp; NVIDIA Team | 2026.02.03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7239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3335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400050" y="1676400"/>
            <a:ext cx="5543550" cy="1057275"/>
          </a:xfrm>
          <a:custGeom>
            <a:avLst/>
            <a:gdLst/>
            <a:ahLst/>
            <a:cxnLst/>
            <a:rect l="l" t="t" r="r" b="b"/>
            <a:pathLst>
              <a:path w="5543550" h="1057275">
                <a:moveTo>
                  <a:pt x="0" y="0"/>
                </a:moveTo>
                <a:lnTo>
                  <a:pt x="5543550" y="0"/>
                </a:lnTo>
                <a:lnTo>
                  <a:pt x="554355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400050" y="1676400"/>
            <a:ext cx="38100" cy="1057275"/>
          </a:xfrm>
          <a:custGeom>
            <a:avLst/>
            <a:gdLst/>
            <a:ahLst/>
            <a:cxnLst/>
            <a:rect l="l" t="t" r="r" b="b"/>
            <a:pathLst>
              <a:path w="38100" h="1057275">
                <a:moveTo>
                  <a:pt x="0" y="0"/>
                </a:moveTo>
                <a:lnTo>
                  <a:pt x="38100" y="0"/>
                </a:lnTo>
                <a:lnTo>
                  <a:pt x="3810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609600" y="1866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721593" y="1943100"/>
            <a:ext cx="34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19200" y="1866900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核心性能成果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19200" y="2209800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26.2K prefill TPGS &amp; 10.1K decode TPGS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267450" y="1676400"/>
            <a:ext cx="5543550" cy="1057275"/>
          </a:xfrm>
          <a:custGeom>
            <a:avLst/>
            <a:gdLst/>
            <a:ahLst/>
            <a:cxnLst/>
            <a:rect l="l" t="t" r="r" b="b"/>
            <a:pathLst>
              <a:path w="5543550" h="1057275">
                <a:moveTo>
                  <a:pt x="0" y="0"/>
                </a:moveTo>
                <a:lnTo>
                  <a:pt x="5543550" y="0"/>
                </a:lnTo>
                <a:lnTo>
                  <a:pt x="554355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Shape 10"/>
          <p:cNvSpPr/>
          <p:nvPr/>
        </p:nvSpPr>
        <p:spPr>
          <a:xfrm>
            <a:off x="6267450" y="1676400"/>
            <a:ext cx="38100" cy="1057275"/>
          </a:xfrm>
          <a:custGeom>
            <a:avLst/>
            <a:gdLst/>
            <a:ahLst/>
            <a:cxnLst/>
            <a:rect l="l" t="t" r="r" b="b"/>
            <a:pathLst>
              <a:path w="38100" h="1057275">
                <a:moveTo>
                  <a:pt x="0" y="0"/>
                </a:moveTo>
                <a:lnTo>
                  <a:pt x="38100" y="0"/>
                </a:lnTo>
                <a:lnTo>
                  <a:pt x="3810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Shape 11"/>
          <p:cNvSpPr/>
          <p:nvPr/>
        </p:nvSpPr>
        <p:spPr>
          <a:xfrm>
            <a:off x="6477000" y="1866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2"/>
          <p:cNvSpPr/>
          <p:nvPr/>
        </p:nvSpPr>
        <p:spPr>
          <a:xfrm>
            <a:off x="6569646" y="194310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086600" y="1866900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GB200 vs H200架构对比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086600" y="2209800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硬件特性与部署配置差异分析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00050" y="2924175"/>
            <a:ext cx="5543550" cy="1057275"/>
          </a:xfrm>
          <a:custGeom>
            <a:avLst/>
            <a:gdLst/>
            <a:ahLst/>
            <a:cxnLst/>
            <a:rect l="l" t="t" r="r" b="b"/>
            <a:pathLst>
              <a:path w="5543550" h="1057275">
                <a:moveTo>
                  <a:pt x="0" y="0"/>
                </a:moveTo>
                <a:lnTo>
                  <a:pt x="5543550" y="0"/>
                </a:lnTo>
                <a:lnTo>
                  <a:pt x="554355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6"/>
          <p:cNvSpPr/>
          <p:nvPr/>
        </p:nvSpPr>
        <p:spPr>
          <a:xfrm>
            <a:off x="400050" y="2924175"/>
            <a:ext cx="38100" cy="1057275"/>
          </a:xfrm>
          <a:custGeom>
            <a:avLst/>
            <a:gdLst/>
            <a:ahLst/>
            <a:cxnLst/>
            <a:rect l="l" t="t" r="r" b="b"/>
            <a:pathLst>
              <a:path w="38100" h="1057275">
                <a:moveTo>
                  <a:pt x="0" y="0"/>
                </a:moveTo>
                <a:lnTo>
                  <a:pt x="38100" y="0"/>
                </a:lnTo>
                <a:lnTo>
                  <a:pt x="3810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Shape 17"/>
          <p:cNvSpPr/>
          <p:nvPr/>
        </p:nvSpPr>
        <p:spPr>
          <a:xfrm>
            <a:off x="609600" y="31146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8"/>
          <p:cNvSpPr/>
          <p:nvPr/>
        </p:nvSpPr>
        <p:spPr>
          <a:xfrm>
            <a:off x="699269" y="319087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19200" y="3114675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低精度运算优化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219200" y="3457575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NVFP4 GEMM &amp; FP8 GEMM技术详解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67450" y="2924175"/>
            <a:ext cx="5543550" cy="1057275"/>
          </a:xfrm>
          <a:custGeom>
            <a:avLst/>
            <a:gdLst/>
            <a:ahLst/>
            <a:cxnLst/>
            <a:rect l="l" t="t" r="r" b="b"/>
            <a:pathLst>
              <a:path w="5543550" h="1057275">
                <a:moveTo>
                  <a:pt x="0" y="0"/>
                </a:moveTo>
                <a:lnTo>
                  <a:pt x="5543550" y="0"/>
                </a:lnTo>
                <a:lnTo>
                  <a:pt x="554355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4" name="Shape 22"/>
          <p:cNvSpPr/>
          <p:nvPr/>
        </p:nvSpPr>
        <p:spPr>
          <a:xfrm>
            <a:off x="6267450" y="2924175"/>
            <a:ext cx="38100" cy="1057275"/>
          </a:xfrm>
          <a:custGeom>
            <a:avLst/>
            <a:gdLst/>
            <a:ahLst/>
            <a:cxnLst/>
            <a:rect l="l" t="t" r="r" b="b"/>
            <a:pathLst>
              <a:path w="38100" h="1057275">
                <a:moveTo>
                  <a:pt x="0" y="0"/>
                </a:moveTo>
                <a:lnTo>
                  <a:pt x="38100" y="0"/>
                </a:lnTo>
                <a:lnTo>
                  <a:pt x="3810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Shape 23"/>
          <p:cNvSpPr/>
          <p:nvPr/>
        </p:nvSpPr>
        <p:spPr>
          <a:xfrm>
            <a:off x="6477000" y="31146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Text 24"/>
          <p:cNvSpPr/>
          <p:nvPr/>
        </p:nvSpPr>
        <p:spPr>
          <a:xfrm>
            <a:off x="6566892" y="319087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086600" y="3114675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内核融合技术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086600" y="3457575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减少内存带宽压力的关键策略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00050" y="4171950"/>
            <a:ext cx="5543550" cy="1057275"/>
          </a:xfrm>
          <a:custGeom>
            <a:avLst/>
            <a:gdLst/>
            <a:ahLst/>
            <a:cxnLst/>
            <a:rect l="l" t="t" r="r" b="b"/>
            <a:pathLst>
              <a:path w="5543550" h="1057275">
                <a:moveTo>
                  <a:pt x="0" y="0"/>
                </a:moveTo>
                <a:lnTo>
                  <a:pt x="5543550" y="0"/>
                </a:lnTo>
                <a:lnTo>
                  <a:pt x="554355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Shape 28"/>
          <p:cNvSpPr/>
          <p:nvPr/>
        </p:nvSpPr>
        <p:spPr>
          <a:xfrm>
            <a:off x="400050" y="4171950"/>
            <a:ext cx="38100" cy="1057275"/>
          </a:xfrm>
          <a:custGeom>
            <a:avLst/>
            <a:gdLst/>
            <a:ahLst/>
            <a:cxnLst/>
            <a:rect l="l" t="t" r="r" b="b"/>
            <a:pathLst>
              <a:path w="38100" h="1057275">
                <a:moveTo>
                  <a:pt x="0" y="0"/>
                </a:moveTo>
                <a:lnTo>
                  <a:pt x="38100" y="0"/>
                </a:lnTo>
                <a:lnTo>
                  <a:pt x="3810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Shape 29"/>
          <p:cNvSpPr/>
          <p:nvPr/>
        </p:nvSpPr>
        <p:spPr>
          <a:xfrm>
            <a:off x="609600" y="43624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Text 30"/>
          <p:cNvSpPr/>
          <p:nvPr/>
        </p:nvSpPr>
        <p:spPr>
          <a:xfrm>
            <a:off x="698227" y="443865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19200" y="4362450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权重卸载v2架构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219200" y="4705350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异步预取与计算-加载重叠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267450" y="4171950"/>
            <a:ext cx="5543550" cy="1057275"/>
          </a:xfrm>
          <a:custGeom>
            <a:avLst/>
            <a:gdLst/>
            <a:ahLst/>
            <a:cxnLst/>
            <a:rect l="l" t="t" r="r" b="b"/>
            <a:pathLst>
              <a:path w="5543550" h="1057275">
                <a:moveTo>
                  <a:pt x="0" y="0"/>
                </a:moveTo>
                <a:lnTo>
                  <a:pt x="5543550" y="0"/>
                </a:lnTo>
                <a:lnTo>
                  <a:pt x="554355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Shape 34"/>
          <p:cNvSpPr/>
          <p:nvPr/>
        </p:nvSpPr>
        <p:spPr>
          <a:xfrm>
            <a:off x="6267450" y="4171950"/>
            <a:ext cx="38100" cy="1057275"/>
          </a:xfrm>
          <a:custGeom>
            <a:avLst/>
            <a:gdLst/>
            <a:ahLst/>
            <a:cxnLst/>
            <a:rect l="l" t="t" r="r" b="b"/>
            <a:pathLst>
              <a:path w="38100" h="1057275">
                <a:moveTo>
                  <a:pt x="0" y="0"/>
                </a:moveTo>
                <a:lnTo>
                  <a:pt x="38100" y="0"/>
                </a:lnTo>
                <a:lnTo>
                  <a:pt x="3810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Shape 35"/>
          <p:cNvSpPr/>
          <p:nvPr/>
        </p:nvSpPr>
        <p:spPr>
          <a:xfrm>
            <a:off x="6477000" y="43624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8" name="Text 36"/>
          <p:cNvSpPr/>
          <p:nvPr/>
        </p:nvSpPr>
        <p:spPr>
          <a:xfrm>
            <a:off x="6565181" y="443865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086600" y="4362450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分块优化策略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086600" y="4705350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最小化GPU气泡的精细调优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00050" y="5419725"/>
            <a:ext cx="5543550" cy="1057275"/>
          </a:xfrm>
          <a:custGeom>
            <a:avLst/>
            <a:gdLst/>
            <a:ahLst/>
            <a:cxnLst/>
            <a:rect l="l" t="t" r="r" b="b"/>
            <a:pathLst>
              <a:path w="5543550" h="1057275">
                <a:moveTo>
                  <a:pt x="0" y="0"/>
                </a:moveTo>
                <a:lnTo>
                  <a:pt x="5543550" y="0"/>
                </a:lnTo>
                <a:lnTo>
                  <a:pt x="554355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Shape 40"/>
          <p:cNvSpPr/>
          <p:nvPr/>
        </p:nvSpPr>
        <p:spPr>
          <a:xfrm>
            <a:off x="400050" y="5419725"/>
            <a:ext cx="38100" cy="1057275"/>
          </a:xfrm>
          <a:custGeom>
            <a:avLst/>
            <a:gdLst/>
            <a:ahLst/>
            <a:cxnLst/>
            <a:rect l="l" t="t" r="r" b="b"/>
            <a:pathLst>
              <a:path w="38100" h="1057275">
                <a:moveTo>
                  <a:pt x="0" y="0"/>
                </a:moveTo>
                <a:lnTo>
                  <a:pt x="38100" y="0"/>
                </a:lnTo>
                <a:lnTo>
                  <a:pt x="3810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3" name="Shape 41"/>
          <p:cNvSpPr/>
          <p:nvPr/>
        </p:nvSpPr>
        <p:spPr>
          <a:xfrm>
            <a:off x="609600" y="56102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4" name="Text 42"/>
          <p:cNvSpPr/>
          <p:nvPr/>
        </p:nvSpPr>
        <p:spPr>
          <a:xfrm>
            <a:off x="707306" y="568642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219200" y="5610225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性能数据与基准测试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219200" y="5953125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3-5倍性能提升的数据验证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267450" y="5419725"/>
            <a:ext cx="5543550" cy="1057275"/>
          </a:xfrm>
          <a:custGeom>
            <a:avLst/>
            <a:gdLst/>
            <a:ahLst/>
            <a:cxnLst/>
            <a:rect l="l" t="t" r="r" b="b"/>
            <a:pathLst>
              <a:path w="5543550" h="1057275">
                <a:moveTo>
                  <a:pt x="0" y="0"/>
                </a:moveTo>
                <a:lnTo>
                  <a:pt x="5543550" y="0"/>
                </a:lnTo>
                <a:lnTo>
                  <a:pt x="554355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Shape 46"/>
          <p:cNvSpPr/>
          <p:nvPr/>
        </p:nvSpPr>
        <p:spPr>
          <a:xfrm>
            <a:off x="6267450" y="5419725"/>
            <a:ext cx="38100" cy="1057275"/>
          </a:xfrm>
          <a:custGeom>
            <a:avLst/>
            <a:gdLst/>
            <a:ahLst/>
            <a:cxnLst/>
            <a:rect l="l" t="t" r="r" b="b"/>
            <a:pathLst>
              <a:path w="38100" h="1057275">
                <a:moveTo>
                  <a:pt x="0" y="0"/>
                </a:moveTo>
                <a:lnTo>
                  <a:pt x="38100" y="0"/>
                </a:lnTo>
                <a:lnTo>
                  <a:pt x="38100" y="1057275"/>
                </a:lnTo>
                <a:lnTo>
                  <a:pt x="0" y="10572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9" name="Shape 47"/>
          <p:cNvSpPr/>
          <p:nvPr/>
        </p:nvSpPr>
        <p:spPr>
          <a:xfrm>
            <a:off x="6477000" y="56102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0" name="Text 48"/>
          <p:cNvSpPr/>
          <p:nvPr/>
        </p:nvSpPr>
        <p:spPr>
          <a:xfrm>
            <a:off x="6562725" y="5686425"/>
            <a:ext cx="4000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086600" y="5610225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未来工作方向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086600" y="5953125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GB300与持续优化路线图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 BREAKTHROUGH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核心性能成果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400050" y="1447800"/>
            <a:ext cx="6143625" cy="2419350"/>
          </a:xfrm>
          <a:custGeom>
            <a:avLst/>
            <a:gdLst/>
            <a:ahLst/>
            <a:cxnLst/>
            <a:rect l="l" t="t" r="r" b="b"/>
            <a:pathLst>
              <a:path w="6143625" h="2419350">
                <a:moveTo>
                  <a:pt x="0" y="0"/>
                </a:moveTo>
                <a:lnTo>
                  <a:pt x="6143625" y="0"/>
                </a:lnTo>
                <a:lnTo>
                  <a:pt x="6143625" y="2419350"/>
                </a:lnTo>
                <a:lnTo>
                  <a:pt x="0" y="241935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400050" y="144780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0" y="241935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647700" y="1712119"/>
            <a:ext cx="2009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Prefill Throughput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258395" y="1712119"/>
            <a:ext cx="1057275" cy="304800"/>
          </a:xfrm>
          <a:custGeom>
            <a:avLst/>
            <a:gdLst/>
            <a:ahLst/>
            <a:cxnLst/>
            <a:rect l="l" t="t" r="r" b="b"/>
            <a:pathLst>
              <a:path w="1057275" h="304800">
                <a:moveTo>
                  <a:pt x="0" y="0"/>
                </a:moveTo>
                <a:lnTo>
                  <a:pt x="1057275" y="0"/>
                </a:lnTo>
                <a:lnTo>
                  <a:pt x="1057275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5372695" y="1783556"/>
            <a:ext cx="892820" cy="1762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3-5x vs H200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47700" y="2207419"/>
            <a:ext cx="21431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54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26.2K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2603822" y="2569369"/>
            <a:ext cx="6953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TPGS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47700" y="3045619"/>
            <a:ext cx="575310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Tokens Per GPU Second，基于2K输入/2K输出工作负载，在DeepSeek-V3/R1 MoE模型上实现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00050" y="4057650"/>
            <a:ext cx="6143625" cy="2419350"/>
          </a:xfrm>
          <a:custGeom>
            <a:avLst/>
            <a:gdLst/>
            <a:ahLst/>
            <a:cxnLst/>
            <a:rect l="l" t="t" r="r" b="b"/>
            <a:pathLst>
              <a:path w="6143625" h="2419350">
                <a:moveTo>
                  <a:pt x="0" y="0"/>
                </a:moveTo>
                <a:lnTo>
                  <a:pt x="6143625" y="0"/>
                </a:lnTo>
                <a:lnTo>
                  <a:pt x="6143625" y="2419350"/>
                </a:lnTo>
                <a:lnTo>
                  <a:pt x="0" y="241935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Shape 12"/>
          <p:cNvSpPr/>
          <p:nvPr/>
        </p:nvSpPr>
        <p:spPr>
          <a:xfrm>
            <a:off x="400050" y="405765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0" y="241935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647700" y="4321969"/>
            <a:ext cx="22288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Decode Throughput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258395" y="4321969"/>
            <a:ext cx="1057275" cy="304800"/>
          </a:xfrm>
          <a:custGeom>
            <a:avLst/>
            <a:gdLst/>
            <a:ahLst/>
            <a:cxnLst/>
            <a:rect l="l" t="t" r="r" b="b"/>
            <a:pathLst>
              <a:path w="1057275" h="304800">
                <a:moveTo>
                  <a:pt x="0" y="0"/>
                </a:moveTo>
                <a:lnTo>
                  <a:pt x="1057275" y="0"/>
                </a:lnTo>
                <a:lnTo>
                  <a:pt x="1057275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5372695" y="4393406"/>
            <a:ext cx="892820" cy="1762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3-5x vs H200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47700" y="4817269"/>
            <a:ext cx="193357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5400" b="1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10.1K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2389808" y="5179219"/>
            <a:ext cx="6953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TPGS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47700" y="5655469"/>
            <a:ext cx="575310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在相同工作负载配置下，decode阶段实现突破性吞吐量，显著降低推理延迟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775103" y="1452563"/>
            <a:ext cx="5029200" cy="2600325"/>
          </a:xfrm>
          <a:custGeom>
            <a:avLst/>
            <a:gdLst/>
            <a:ahLst/>
            <a:cxnLst/>
            <a:rect l="l" t="t" r="r" b="b"/>
            <a:pathLst>
              <a:path w="5029200" h="2600325">
                <a:moveTo>
                  <a:pt x="0" y="0"/>
                </a:moveTo>
                <a:lnTo>
                  <a:pt x="5029200" y="0"/>
                </a:lnTo>
                <a:lnTo>
                  <a:pt x="5029200" y="2600325"/>
                </a:lnTo>
                <a:lnTo>
                  <a:pt x="0" y="260032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" name="Shape 20"/>
          <p:cNvSpPr/>
          <p:nvPr/>
        </p:nvSpPr>
        <p:spPr>
          <a:xfrm>
            <a:off x="7006084" y="168592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59531"/>
                </a:lnTo>
                <a:cubicBezTo>
                  <a:pt x="0" y="72665"/>
                  <a:pt x="10678" y="83344"/>
                  <a:pt x="23812" y="83344"/>
                </a:cubicBezTo>
                <a:lnTo>
                  <a:pt x="142875" y="83344"/>
                </a:lnTo>
                <a:cubicBezTo>
                  <a:pt x="156009" y="83344"/>
                  <a:pt x="166688" y="72665"/>
                  <a:pt x="166688" y="59531"/>
                </a:cubicBezTo>
                <a:lnTo>
                  <a:pt x="166688" y="35719"/>
                </a:lnTo>
                <a:cubicBezTo>
                  <a:pt x="166688" y="22585"/>
                  <a:pt x="156009" y="11906"/>
                  <a:pt x="142875" y="11906"/>
                </a:cubicBezTo>
                <a:lnTo>
                  <a:pt x="23812" y="11906"/>
                </a:lnTo>
                <a:close/>
                <a:moveTo>
                  <a:pt x="104180" y="38695"/>
                </a:moveTo>
                <a:cubicBezTo>
                  <a:pt x="109108" y="38695"/>
                  <a:pt x="113109" y="42697"/>
                  <a:pt x="113109" y="47625"/>
                </a:cubicBezTo>
                <a:cubicBezTo>
                  <a:pt x="113109" y="52553"/>
                  <a:pt x="109108" y="56555"/>
                  <a:pt x="104180" y="56555"/>
                </a:cubicBezTo>
                <a:cubicBezTo>
                  <a:pt x="99251" y="56555"/>
                  <a:pt x="95250" y="52553"/>
                  <a:pt x="95250" y="47625"/>
                </a:cubicBezTo>
                <a:cubicBezTo>
                  <a:pt x="95250" y="42697"/>
                  <a:pt x="99251" y="38695"/>
                  <a:pt x="104180" y="38695"/>
                </a:cubicBezTo>
                <a:close/>
                <a:moveTo>
                  <a:pt x="125016" y="47625"/>
                </a:moveTo>
                <a:cubicBezTo>
                  <a:pt x="125016" y="42697"/>
                  <a:pt x="129017" y="38695"/>
                  <a:pt x="133945" y="38695"/>
                </a:cubicBezTo>
                <a:cubicBezTo>
                  <a:pt x="138874" y="38695"/>
                  <a:pt x="142875" y="42697"/>
                  <a:pt x="142875" y="47625"/>
                </a:cubicBezTo>
                <a:cubicBezTo>
                  <a:pt x="142875" y="52553"/>
                  <a:pt x="138874" y="56555"/>
                  <a:pt x="133945" y="56555"/>
                </a:cubicBezTo>
                <a:cubicBezTo>
                  <a:pt x="129017" y="56555"/>
                  <a:pt x="125016" y="52553"/>
                  <a:pt x="125016" y="47625"/>
                </a:cubicBezTo>
                <a:close/>
                <a:moveTo>
                  <a:pt x="23812" y="107156"/>
                </a:moveTo>
                <a:cubicBezTo>
                  <a:pt x="10678" y="107156"/>
                  <a:pt x="0" y="117835"/>
                  <a:pt x="0" y="130969"/>
                </a:cubicBez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130969"/>
                </a:lnTo>
                <a:cubicBezTo>
                  <a:pt x="166688" y="117835"/>
                  <a:pt x="156009" y="107156"/>
                  <a:pt x="142875" y="107156"/>
                </a:cubicBezTo>
                <a:lnTo>
                  <a:pt x="23812" y="107156"/>
                </a:lnTo>
                <a:close/>
                <a:moveTo>
                  <a:pt x="104180" y="133945"/>
                </a:moveTo>
                <a:cubicBezTo>
                  <a:pt x="109108" y="133945"/>
                  <a:pt x="113109" y="137947"/>
                  <a:pt x="113109" y="142875"/>
                </a:cubicBezTo>
                <a:cubicBezTo>
                  <a:pt x="113109" y="147803"/>
                  <a:pt x="109108" y="151805"/>
                  <a:pt x="104180" y="151805"/>
                </a:cubicBezTo>
                <a:cubicBezTo>
                  <a:pt x="99251" y="151805"/>
                  <a:pt x="95250" y="147803"/>
                  <a:pt x="95250" y="142875"/>
                </a:cubicBezTo>
                <a:cubicBezTo>
                  <a:pt x="95250" y="137947"/>
                  <a:pt x="99251" y="133945"/>
                  <a:pt x="104180" y="133945"/>
                </a:cubicBezTo>
                <a:close/>
                <a:moveTo>
                  <a:pt x="125016" y="142875"/>
                </a:moveTo>
                <a:cubicBezTo>
                  <a:pt x="125016" y="137947"/>
                  <a:pt x="129017" y="133945"/>
                  <a:pt x="133945" y="133945"/>
                </a:cubicBezTo>
                <a:cubicBezTo>
                  <a:pt x="138874" y="133945"/>
                  <a:pt x="142875" y="137947"/>
                  <a:pt x="142875" y="142875"/>
                </a:cubicBezTo>
                <a:cubicBezTo>
                  <a:pt x="142875" y="147803"/>
                  <a:pt x="138874" y="151805"/>
                  <a:pt x="133945" y="151805"/>
                </a:cubicBezTo>
                <a:cubicBezTo>
                  <a:pt x="129017" y="151805"/>
                  <a:pt x="125016" y="147803"/>
                  <a:pt x="125016" y="142875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1"/>
          <p:cNvSpPr/>
          <p:nvPr/>
        </p:nvSpPr>
        <p:spPr>
          <a:xfrm>
            <a:off x="7208490" y="1647825"/>
            <a:ext cx="4495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部署架构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970365" y="2066925"/>
            <a:ext cx="4638675" cy="495300"/>
          </a:xfrm>
          <a:custGeom>
            <a:avLst/>
            <a:gdLst/>
            <a:ahLst/>
            <a:cxnLst/>
            <a:rect l="l" t="t" r="r" b="b"/>
            <a:pathLst>
              <a:path w="4638675" h="495300">
                <a:moveTo>
                  <a:pt x="0" y="0"/>
                </a:moveTo>
                <a:lnTo>
                  <a:pt x="4638675" y="0"/>
                </a:lnTo>
                <a:lnTo>
                  <a:pt x="4638675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Text 23"/>
          <p:cNvSpPr/>
          <p:nvPr/>
        </p:nvSpPr>
        <p:spPr>
          <a:xfrm>
            <a:off x="7084665" y="2200275"/>
            <a:ext cx="117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Prefill Instances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386417" y="2181225"/>
            <a:ext cx="1209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 × 2 GB200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970365" y="2714625"/>
            <a:ext cx="4638675" cy="495300"/>
          </a:xfrm>
          <a:custGeom>
            <a:avLst/>
            <a:gdLst/>
            <a:ahLst/>
            <a:cxnLst/>
            <a:rect l="l" t="t" r="r" b="b"/>
            <a:pathLst>
              <a:path w="4638675" h="495300">
                <a:moveTo>
                  <a:pt x="0" y="0"/>
                </a:moveTo>
                <a:lnTo>
                  <a:pt x="4638675" y="0"/>
                </a:lnTo>
                <a:lnTo>
                  <a:pt x="4638675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6"/>
          <p:cNvSpPr/>
          <p:nvPr/>
        </p:nvSpPr>
        <p:spPr>
          <a:xfrm>
            <a:off x="7084665" y="2847975"/>
            <a:ext cx="1247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Decode Instance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411569" y="2828925"/>
            <a:ext cx="118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 × 8 GB200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970365" y="3362325"/>
            <a:ext cx="4638675" cy="495300"/>
          </a:xfrm>
          <a:custGeom>
            <a:avLst/>
            <a:gdLst/>
            <a:ahLst/>
            <a:cxnLst/>
            <a:rect l="l" t="t" r="r" b="b"/>
            <a:pathLst>
              <a:path w="4638675" h="495300">
                <a:moveTo>
                  <a:pt x="0" y="0"/>
                </a:moveTo>
                <a:lnTo>
                  <a:pt x="4638675" y="0"/>
                </a:lnTo>
                <a:lnTo>
                  <a:pt x="4638675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Text 29"/>
          <p:cNvSpPr/>
          <p:nvPr/>
        </p:nvSpPr>
        <p:spPr>
          <a:xfrm>
            <a:off x="7084665" y="3495675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并行策略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853886" y="3476625"/>
            <a:ext cx="72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DP + EP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775103" y="4252913"/>
            <a:ext cx="5029200" cy="2219325"/>
          </a:xfrm>
          <a:custGeom>
            <a:avLst/>
            <a:gdLst/>
            <a:ahLst/>
            <a:cxnLst/>
            <a:rect l="l" t="t" r="r" b="b"/>
            <a:pathLst>
              <a:path w="5029200" h="2219325">
                <a:moveTo>
                  <a:pt x="0" y="0"/>
                </a:moveTo>
                <a:lnTo>
                  <a:pt x="5029200" y="0"/>
                </a:lnTo>
                <a:lnTo>
                  <a:pt x="5029200" y="2219325"/>
                </a:lnTo>
                <a:lnTo>
                  <a:pt x="0" y="221932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" name="Shape 32"/>
          <p:cNvSpPr/>
          <p:nvPr/>
        </p:nvSpPr>
        <p:spPr>
          <a:xfrm>
            <a:off x="6970365" y="44862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5" name="Text 33"/>
          <p:cNvSpPr/>
          <p:nvPr/>
        </p:nvSpPr>
        <p:spPr>
          <a:xfrm>
            <a:off x="7208490" y="4448175"/>
            <a:ext cx="4495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关键优化技术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970365" y="494347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0" y="0"/>
                </a:moveTo>
                <a:lnTo>
                  <a:pt x="76200" y="0"/>
                </a:lnTo>
                <a:lnTo>
                  <a:pt x="762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Text 35"/>
          <p:cNvSpPr/>
          <p:nvPr/>
        </p:nvSpPr>
        <p:spPr>
          <a:xfrm>
            <a:off x="7160865" y="4867275"/>
            <a:ext cx="179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低精度运算 (NVFP4/FP8)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970365" y="528637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0" y="0"/>
                </a:moveTo>
                <a:lnTo>
                  <a:pt x="76200" y="0"/>
                </a:lnTo>
                <a:lnTo>
                  <a:pt x="762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9" name="Text 37"/>
          <p:cNvSpPr/>
          <p:nvPr/>
        </p:nvSpPr>
        <p:spPr>
          <a:xfrm>
            <a:off x="7160865" y="5210175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内核融合优化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970365" y="562927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0" y="0"/>
                </a:moveTo>
                <a:lnTo>
                  <a:pt x="76200" y="0"/>
                </a:lnTo>
                <a:lnTo>
                  <a:pt x="762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1" name="Text 39"/>
          <p:cNvSpPr/>
          <p:nvPr/>
        </p:nvSpPr>
        <p:spPr>
          <a:xfrm>
            <a:off x="7160865" y="5553075"/>
            <a:ext cx="847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权重卸载v2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970365" y="597217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0" y="0"/>
                </a:moveTo>
                <a:lnTo>
                  <a:pt x="76200" y="0"/>
                </a:lnTo>
                <a:lnTo>
                  <a:pt x="7620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3" name="Text 41"/>
          <p:cNvSpPr/>
          <p:nvPr/>
        </p:nvSpPr>
        <p:spPr>
          <a:xfrm>
            <a:off x="7160865" y="5895975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分块策略调优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ARCHITECTURE COMPARISON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GB200 vs H200：架构与性能对比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85763" y="1376363"/>
            <a:ext cx="6886575" cy="5095875"/>
          </a:xfrm>
          <a:custGeom>
            <a:avLst/>
            <a:gdLst/>
            <a:ahLst/>
            <a:cxnLst/>
            <a:rect l="l" t="t" r="r" b="b"/>
            <a:pathLst>
              <a:path w="6886575" h="5095875">
                <a:moveTo>
                  <a:pt x="0" y="0"/>
                </a:moveTo>
                <a:lnTo>
                  <a:pt x="6886575" y="0"/>
                </a:lnTo>
                <a:lnTo>
                  <a:pt x="6886575" y="5095875"/>
                </a:lnTo>
                <a:lnTo>
                  <a:pt x="0" y="50958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Text 4"/>
          <p:cNvSpPr/>
          <p:nvPr/>
        </p:nvSpPr>
        <p:spPr>
          <a:xfrm>
            <a:off x="495300" y="1533525"/>
            <a:ext cx="6667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部署配置对比</a:t>
            </a:r>
            <a:endParaRPr lang="en-US" sz="1600" dirty="0"/>
          </a:p>
        </p:txBody>
      </p:sp>
      <p:pic>
        <p:nvPicPr>
          <p:cNvPr id="7" name="Image 0" descr="https://kimi-img.moonshot.cn/pub/slides/26-02-22-15:28:50-d6db0cg5jtdhv7fhahu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2925" y="1914525"/>
            <a:ext cx="6572250" cy="4400550"/>
          </a:xfrm>
          <a:prstGeom prst="roundRect">
            <a:avLst>
              <a:gd name="adj" fmla="val 0"/>
            </a:avLst>
          </a:prstGeom>
        </p:spPr>
      </p:pic>
      <p:sp>
        <p:nvSpPr>
          <p:cNvPr id="8" name="Shape 5"/>
          <p:cNvSpPr/>
          <p:nvPr/>
        </p:nvSpPr>
        <p:spPr>
          <a:xfrm>
            <a:off x="7448550" y="1371600"/>
            <a:ext cx="4362450" cy="2476500"/>
          </a:xfrm>
          <a:custGeom>
            <a:avLst/>
            <a:gdLst/>
            <a:ahLst/>
            <a:cxnLst/>
            <a:rect l="l" t="t" r="r" b="b"/>
            <a:pathLst>
              <a:path w="4362450" h="2476500">
                <a:moveTo>
                  <a:pt x="0" y="0"/>
                </a:moveTo>
                <a:lnTo>
                  <a:pt x="4362450" y="0"/>
                </a:lnTo>
                <a:lnTo>
                  <a:pt x="4362450" y="2476500"/>
                </a:lnTo>
                <a:lnTo>
                  <a:pt x="0" y="2476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Shape 6"/>
          <p:cNvSpPr/>
          <p:nvPr/>
        </p:nvSpPr>
        <p:spPr>
          <a:xfrm>
            <a:off x="7448550" y="1371600"/>
            <a:ext cx="38100" cy="2476500"/>
          </a:xfrm>
          <a:custGeom>
            <a:avLst/>
            <a:gdLst/>
            <a:ahLst/>
            <a:cxnLst/>
            <a:rect l="l" t="t" r="r" b="b"/>
            <a:pathLst>
              <a:path w="38100" h="2476500">
                <a:moveTo>
                  <a:pt x="0" y="0"/>
                </a:moveTo>
                <a:lnTo>
                  <a:pt x="38100" y="0"/>
                </a:lnTo>
                <a:lnTo>
                  <a:pt x="38100" y="2476500"/>
                </a:lnTo>
                <a:lnTo>
                  <a:pt x="0" y="24765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7"/>
          <p:cNvSpPr/>
          <p:nvPr/>
        </p:nvSpPr>
        <p:spPr>
          <a:xfrm>
            <a:off x="7643813" y="16002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5484" y="8930"/>
                </a:moveTo>
                <a:cubicBezTo>
                  <a:pt x="65484" y="3981"/>
                  <a:pt x="61503" y="0"/>
                  <a:pt x="56555" y="0"/>
                </a:cubicBezTo>
                <a:cubicBezTo>
                  <a:pt x="51606" y="0"/>
                  <a:pt x="47625" y="3981"/>
                  <a:pt x="47625" y="8930"/>
                </a:cubicBezTo>
                <a:lnTo>
                  <a:pt x="47625" y="23812"/>
                </a:lnTo>
                <a:cubicBezTo>
                  <a:pt x="34491" y="23812"/>
                  <a:pt x="23812" y="34491"/>
                  <a:pt x="23812" y="47625"/>
                </a:cubicBezTo>
                <a:lnTo>
                  <a:pt x="8930" y="47625"/>
                </a:lnTo>
                <a:cubicBezTo>
                  <a:pt x="3981" y="47625"/>
                  <a:pt x="0" y="51606"/>
                  <a:pt x="0" y="56555"/>
                </a:cubicBezTo>
                <a:cubicBezTo>
                  <a:pt x="0" y="61503"/>
                  <a:pt x="3981" y="65484"/>
                  <a:pt x="8930" y="65484"/>
                </a:cubicBezTo>
                <a:lnTo>
                  <a:pt x="23812" y="65484"/>
                </a:lnTo>
                <a:lnTo>
                  <a:pt x="23812" y="86320"/>
                </a:lnTo>
                <a:lnTo>
                  <a:pt x="8930" y="86320"/>
                </a:lnTo>
                <a:cubicBezTo>
                  <a:pt x="3981" y="86320"/>
                  <a:pt x="0" y="90301"/>
                  <a:pt x="0" y="95250"/>
                </a:cubicBezTo>
                <a:cubicBezTo>
                  <a:pt x="0" y="100199"/>
                  <a:pt x="3981" y="104180"/>
                  <a:pt x="8930" y="104180"/>
                </a:cubicBezTo>
                <a:lnTo>
                  <a:pt x="23812" y="104180"/>
                </a:lnTo>
                <a:lnTo>
                  <a:pt x="23812" y="125016"/>
                </a:lnTo>
                <a:lnTo>
                  <a:pt x="8930" y="125016"/>
                </a:lnTo>
                <a:cubicBezTo>
                  <a:pt x="3981" y="125016"/>
                  <a:pt x="0" y="128997"/>
                  <a:pt x="0" y="133945"/>
                </a:cubicBezTo>
                <a:cubicBezTo>
                  <a:pt x="0" y="138894"/>
                  <a:pt x="3981" y="142875"/>
                  <a:pt x="8930" y="142875"/>
                </a:cubicBezTo>
                <a:lnTo>
                  <a:pt x="23812" y="142875"/>
                </a:lnTo>
                <a:cubicBezTo>
                  <a:pt x="23812" y="156009"/>
                  <a:pt x="34491" y="166688"/>
                  <a:pt x="47625" y="166688"/>
                </a:cubicBezTo>
                <a:lnTo>
                  <a:pt x="47625" y="181570"/>
                </a:lnTo>
                <a:cubicBezTo>
                  <a:pt x="47625" y="186519"/>
                  <a:pt x="51606" y="190500"/>
                  <a:pt x="56555" y="190500"/>
                </a:cubicBezTo>
                <a:cubicBezTo>
                  <a:pt x="61503" y="190500"/>
                  <a:pt x="65484" y="186519"/>
                  <a:pt x="65484" y="181570"/>
                </a:cubicBezTo>
                <a:lnTo>
                  <a:pt x="65484" y="166688"/>
                </a:lnTo>
                <a:lnTo>
                  <a:pt x="86320" y="166688"/>
                </a:lnTo>
                <a:lnTo>
                  <a:pt x="86320" y="181570"/>
                </a:lnTo>
                <a:cubicBezTo>
                  <a:pt x="86320" y="186519"/>
                  <a:pt x="90301" y="190500"/>
                  <a:pt x="95250" y="190500"/>
                </a:cubicBezTo>
                <a:cubicBezTo>
                  <a:pt x="100199" y="190500"/>
                  <a:pt x="104180" y="186519"/>
                  <a:pt x="104180" y="181570"/>
                </a:cubicBezTo>
                <a:lnTo>
                  <a:pt x="104180" y="166688"/>
                </a:lnTo>
                <a:lnTo>
                  <a:pt x="125016" y="166688"/>
                </a:lnTo>
                <a:lnTo>
                  <a:pt x="125016" y="181570"/>
                </a:lnTo>
                <a:cubicBezTo>
                  <a:pt x="125016" y="186519"/>
                  <a:pt x="128997" y="190500"/>
                  <a:pt x="133945" y="190500"/>
                </a:cubicBezTo>
                <a:cubicBezTo>
                  <a:pt x="138894" y="190500"/>
                  <a:pt x="142875" y="186519"/>
                  <a:pt x="142875" y="181570"/>
                </a:cubicBezTo>
                <a:lnTo>
                  <a:pt x="142875" y="166688"/>
                </a:lnTo>
                <a:cubicBezTo>
                  <a:pt x="156009" y="166688"/>
                  <a:pt x="166688" y="156009"/>
                  <a:pt x="166688" y="142875"/>
                </a:cubicBezTo>
                <a:lnTo>
                  <a:pt x="181570" y="142875"/>
                </a:lnTo>
                <a:cubicBezTo>
                  <a:pt x="186519" y="142875"/>
                  <a:pt x="190500" y="138894"/>
                  <a:pt x="190500" y="133945"/>
                </a:cubicBezTo>
                <a:cubicBezTo>
                  <a:pt x="190500" y="128997"/>
                  <a:pt x="186519" y="125016"/>
                  <a:pt x="181570" y="125016"/>
                </a:cubicBezTo>
                <a:lnTo>
                  <a:pt x="166688" y="125016"/>
                </a:lnTo>
                <a:lnTo>
                  <a:pt x="166688" y="104180"/>
                </a:lnTo>
                <a:lnTo>
                  <a:pt x="181570" y="104180"/>
                </a:lnTo>
                <a:cubicBezTo>
                  <a:pt x="186519" y="104180"/>
                  <a:pt x="190500" y="100199"/>
                  <a:pt x="190500" y="95250"/>
                </a:cubicBezTo>
                <a:cubicBezTo>
                  <a:pt x="190500" y="90301"/>
                  <a:pt x="186519" y="86320"/>
                  <a:pt x="181570" y="86320"/>
                </a:cubicBezTo>
                <a:lnTo>
                  <a:pt x="166688" y="86320"/>
                </a:lnTo>
                <a:lnTo>
                  <a:pt x="166688" y="65484"/>
                </a:lnTo>
                <a:lnTo>
                  <a:pt x="181570" y="65484"/>
                </a:lnTo>
                <a:cubicBezTo>
                  <a:pt x="186519" y="65484"/>
                  <a:pt x="190500" y="61503"/>
                  <a:pt x="190500" y="56555"/>
                </a:cubicBezTo>
                <a:cubicBezTo>
                  <a:pt x="190500" y="51606"/>
                  <a:pt x="186519" y="47625"/>
                  <a:pt x="181570" y="47625"/>
                </a:cubicBezTo>
                <a:lnTo>
                  <a:pt x="166688" y="47625"/>
                </a:lnTo>
                <a:cubicBezTo>
                  <a:pt x="166688" y="34491"/>
                  <a:pt x="156009" y="23812"/>
                  <a:pt x="142875" y="23812"/>
                </a:cubicBezTo>
                <a:lnTo>
                  <a:pt x="142875" y="8930"/>
                </a:lnTo>
                <a:cubicBezTo>
                  <a:pt x="142875" y="3981"/>
                  <a:pt x="138894" y="0"/>
                  <a:pt x="133945" y="0"/>
                </a:cubicBezTo>
                <a:cubicBezTo>
                  <a:pt x="128997" y="0"/>
                  <a:pt x="125016" y="3981"/>
                  <a:pt x="125016" y="8930"/>
                </a:cubicBezTo>
                <a:lnTo>
                  <a:pt x="125016" y="23812"/>
                </a:lnTo>
                <a:lnTo>
                  <a:pt x="104180" y="23812"/>
                </a:lnTo>
                <a:lnTo>
                  <a:pt x="104180" y="8930"/>
                </a:lnTo>
                <a:cubicBezTo>
                  <a:pt x="104180" y="3981"/>
                  <a:pt x="100199" y="0"/>
                  <a:pt x="95250" y="0"/>
                </a:cubicBezTo>
                <a:cubicBezTo>
                  <a:pt x="90301" y="0"/>
                  <a:pt x="86320" y="3981"/>
                  <a:pt x="86320" y="8930"/>
                </a:cubicBezTo>
                <a:lnTo>
                  <a:pt x="86320" y="23812"/>
                </a:lnTo>
                <a:lnTo>
                  <a:pt x="65484" y="23812"/>
                </a:lnTo>
                <a:lnTo>
                  <a:pt x="65484" y="8930"/>
                </a:lnTo>
                <a:close/>
                <a:moveTo>
                  <a:pt x="59531" y="47625"/>
                </a:moveTo>
                <a:lnTo>
                  <a:pt x="130969" y="47625"/>
                </a:lnTo>
                <a:cubicBezTo>
                  <a:pt x="137554" y="47625"/>
                  <a:pt x="142875" y="52946"/>
                  <a:pt x="142875" y="59531"/>
                </a:cubicBezTo>
                <a:lnTo>
                  <a:pt x="142875" y="130969"/>
                </a:lnTo>
                <a:cubicBezTo>
                  <a:pt x="142875" y="137554"/>
                  <a:pt x="137554" y="142875"/>
                  <a:pt x="130969" y="142875"/>
                </a:cubicBezTo>
                <a:lnTo>
                  <a:pt x="59531" y="142875"/>
                </a:lnTo>
                <a:cubicBezTo>
                  <a:pt x="52946" y="142875"/>
                  <a:pt x="47625" y="137554"/>
                  <a:pt x="47625" y="130969"/>
                </a:cubicBezTo>
                <a:lnTo>
                  <a:pt x="47625" y="59531"/>
                </a:lnTo>
                <a:cubicBezTo>
                  <a:pt x="47625" y="52946"/>
                  <a:pt x="52946" y="47625"/>
                  <a:pt x="59531" y="47625"/>
                </a:cubicBezTo>
                <a:close/>
                <a:moveTo>
                  <a:pt x="65484" y="65484"/>
                </a:moveTo>
                <a:lnTo>
                  <a:pt x="65484" y="125016"/>
                </a:lnTo>
                <a:lnTo>
                  <a:pt x="125016" y="125016"/>
                </a:lnTo>
                <a:lnTo>
                  <a:pt x="125016" y="65484"/>
                </a:lnTo>
                <a:lnTo>
                  <a:pt x="65484" y="65484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/>
          <p:cNvSpPr/>
          <p:nvPr/>
        </p:nvSpPr>
        <p:spPr>
          <a:xfrm>
            <a:off x="7858125" y="1562100"/>
            <a:ext cx="389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GB200硬件优势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620000" y="1981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Shape 10"/>
          <p:cNvSpPr/>
          <p:nvPr/>
        </p:nvSpPr>
        <p:spPr>
          <a:xfrm>
            <a:off x="7708106" y="20669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7475" y="16669"/>
                  <a:pt x="0" y="24144"/>
                  <a:pt x="0" y="33337"/>
                </a:cubicBezTo>
                <a:lnTo>
                  <a:pt x="0" y="35265"/>
                </a:lnTo>
                <a:cubicBezTo>
                  <a:pt x="0" y="37036"/>
                  <a:pt x="1146" y="38546"/>
                  <a:pt x="2631" y="39510"/>
                </a:cubicBezTo>
                <a:cubicBezTo>
                  <a:pt x="6068" y="41750"/>
                  <a:pt x="8334" y="45605"/>
                  <a:pt x="8334" y="50006"/>
                </a:cubicBezTo>
                <a:cubicBezTo>
                  <a:pt x="8334" y="54408"/>
                  <a:pt x="6068" y="58262"/>
                  <a:pt x="2631" y="60502"/>
                </a:cubicBezTo>
                <a:cubicBezTo>
                  <a:pt x="1146" y="61466"/>
                  <a:pt x="0" y="62977"/>
                  <a:pt x="0" y="64748"/>
                </a:cubicBezTo>
                <a:lnTo>
                  <a:pt x="0" y="79177"/>
                </a:lnTo>
                <a:lnTo>
                  <a:pt x="133350" y="79177"/>
                </a:lnTo>
                <a:lnTo>
                  <a:pt x="133350" y="64748"/>
                </a:lnTo>
                <a:cubicBezTo>
                  <a:pt x="133350" y="62977"/>
                  <a:pt x="132204" y="61466"/>
                  <a:pt x="130719" y="60502"/>
                </a:cubicBezTo>
                <a:cubicBezTo>
                  <a:pt x="127282" y="58262"/>
                  <a:pt x="125016" y="54408"/>
                  <a:pt x="125016" y="50006"/>
                </a:cubicBezTo>
                <a:cubicBezTo>
                  <a:pt x="125016" y="45605"/>
                  <a:pt x="127282" y="41750"/>
                  <a:pt x="130719" y="39510"/>
                </a:cubicBezTo>
                <a:cubicBezTo>
                  <a:pt x="132204" y="38546"/>
                  <a:pt x="133350" y="37036"/>
                  <a:pt x="133350" y="35265"/>
                </a:cubicBezTo>
                <a:lnTo>
                  <a:pt x="133350" y="33337"/>
                </a:lnTo>
                <a:cubicBezTo>
                  <a:pt x="133350" y="24144"/>
                  <a:pt x="125875" y="16669"/>
                  <a:pt x="116681" y="16669"/>
                </a:cubicBezTo>
                <a:lnTo>
                  <a:pt x="16669" y="16669"/>
                </a:lnTo>
                <a:close/>
                <a:moveTo>
                  <a:pt x="133350" y="108347"/>
                </a:moveTo>
                <a:lnTo>
                  <a:pt x="133350" y="91678"/>
                </a:lnTo>
                <a:lnTo>
                  <a:pt x="0" y="91678"/>
                </a:lnTo>
                <a:lnTo>
                  <a:pt x="0" y="108347"/>
                </a:lnTo>
                <a:cubicBezTo>
                  <a:pt x="0" y="112957"/>
                  <a:pt x="3724" y="116681"/>
                  <a:pt x="8334" y="116681"/>
                </a:cubicBezTo>
                <a:lnTo>
                  <a:pt x="25003" y="116681"/>
                </a:lnTo>
                <a:lnTo>
                  <a:pt x="25003" y="110430"/>
                </a:lnTo>
                <a:cubicBezTo>
                  <a:pt x="25003" y="106966"/>
                  <a:pt x="27790" y="104180"/>
                  <a:pt x="31254" y="104180"/>
                </a:cubicBezTo>
                <a:cubicBezTo>
                  <a:pt x="34718" y="104180"/>
                  <a:pt x="37505" y="106966"/>
                  <a:pt x="37505" y="110430"/>
                </a:cubicBezTo>
                <a:lnTo>
                  <a:pt x="37505" y="116681"/>
                </a:lnTo>
                <a:lnTo>
                  <a:pt x="60424" y="116681"/>
                </a:lnTo>
                <a:lnTo>
                  <a:pt x="60424" y="110430"/>
                </a:lnTo>
                <a:cubicBezTo>
                  <a:pt x="60424" y="106966"/>
                  <a:pt x="63211" y="104180"/>
                  <a:pt x="66675" y="104180"/>
                </a:cubicBezTo>
                <a:cubicBezTo>
                  <a:pt x="70139" y="104180"/>
                  <a:pt x="72926" y="106966"/>
                  <a:pt x="72926" y="110430"/>
                </a:cubicBezTo>
                <a:lnTo>
                  <a:pt x="72926" y="116681"/>
                </a:lnTo>
                <a:lnTo>
                  <a:pt x="95845" y="116681"/>
                </a:lnTo>
                <a:lnTo>
                  <a:pt x="95845" y="110430"/>
                </a:lnTo>
                <a:cubicBezTo>
                  <a:pt x="95845" y="106966"/>
                  <a:pt x="98632" y="104180"/>
                  <a:pt x="102096" y="104180"/>
                </a:cubicBezTo>
                <a:cubicBezTo>
                  <a:pt x="105560" y="104180"/>
                  <a:pt x="108347" y="106966"/>
                  <a:pt x="108347" y="110430"/>
                </a:cubicBezTo>
                <a:lnTo>
                  <a:pt x="108347" y="116681"/>
                </a:lnTo>
                <a:lnTo>
                  <a:pt x="125016" y="116681"/>
                </a:lnTo>
                <a:cubicBezTo>
                  <a:pt x="129626" y="116681"/>
                  <a:pt x="133350" y="112957"/>
                  <a:pt x="133350" y="108347"/>
                </a:cubicBezTo>
                <a:close/>
                <a:moveTo>
                  <a:pt x="41672" y="41672"/>
                </a:moveTo>
                <a:lnTo>
                  <a:pt x="41672" y="58341"/>
                </a:lnTo>
                <a:cubicBezTo>
                  <a:pt x="41672" y="62951"/>
                  <a:pt x="37947" y="66675"/>
                  <a:pt x="33337" y="66675"/>
                </a:cubicBezTo>
                <a:cubicBezTo>
                  <a:pt x="28728" y="66675"/>
                  <a:pt x="25003" y="62951"/>
                  <a:pt x="25003" y="58341"/>
                </a:cubicBezTo>
                <a:lnTo>
                  <a:pt x="25003" y="41672"/>
                </a:lnTo>
                <a:cubicBezTo>
                  <a:pt x="25003" y="37062"/>
                  <a:pt x="28728" y="33337"/>
                  <a:pt x="33337" y="33337"/>
                </a:cubicBezTo>
                <a:cubicBezTo>
                  <a:pt x="37947" y="33337"/>
                  <a:pt x="41672" y="37062"/>
                  <a:pt x="41672" y="41672"/>
                </a:cubicBezTo>
                <a:close/>
                <a:moveTo>
                  <a:pt x="75009" y="41672"/>
                </a:moveTo>
                <a:lnTo>
                  <a:pt x="75009" y="58341"/>
                </a:lnTo>
                <a:cubicBezTo>
                  <a:pt x="75009" y="62951"/>
                  <a:pt x="71285" y="66675"/>
                  <a:pt x="66675" y="66675"/>
                </a:cubicBezTo>
                <a:cubicBezTo>
                  <a:pt x="62065" y="66675"/>
                  <a:pt x="58341" y="62951"/>
                  <a:pt x="58341" y="58341"/>
                </a:cubicBezTo>
                <a:lnTo>
                  <a:pt x="58341" y="41672"/>
                </a:lnTo>
                <a:cubicBezTo>
                  <a:pt x="58341" y="37062"/>
                  <a:pt x="62065" y="33337"/>
                  <a:pt x="66675" y="33337"/>
                </a:cubicBezTo>
                <a:cubicBezTo>
                  <a:pt x="71285" y="33337"/>
                  <a:pt x="75009" y="37062"/>
                  <a:pt x="75009" y="41672"/>
                </a:cubicBezTo>
                <a:close/>
                <a:moveTo>
                  <a:pt x="108347" y="41672"/>
                </a:moveTo>
                <a:lnTo>
                  <a:pt x="108347" y="58341"/>
                </a:lnTo>
                <a:cubicBezTo>
                  <a:pt x="108347" y="62951"/>
                  <a:pt x="104622" y="66675"/>
                  <a:pt x="100013" y="66675"/>
                </a:cubicBezTo>
                <a:cubicBezTo>
                  <a:pt x="95403" y="66675"/>
                  <a:pt x="91678" y="62951"/>
                  <a:pt x="91678" y="58341"/>
                </a:cubicBezTo>
                <a:lnTo>
                  <a:pt x="91678" y="41672"/>
                </a:lnTo>
                <a:cubicBezTo>
                  <a:pt x="91678" y="37062"/>
                  <a:pt x="95403" y="33337"/>
                  <a:pt x="100013" y="33337"/>
                </a:cubicBezTo>
                <a:cubicBezTo>
                  <a:pt x="104622" y="33337"/>
                  <a:pt x="108347" y="37062"/>
                  <a:pt x="108347" y="41672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1"/>
          <p:cNvSpPr/>
          <p:nvPr/>
        </p:nvSpPr>
        <p:spPr>
          <a:xfrm>
            <a:off x="8039100" y="1943100"/>
            <a:ext cx="1885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内存带宽提升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039100" y="2209800"/>
            <a:ext cx="1885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 TB/s vs 4.8 TB/s (+67%)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620000" y="2590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Shape 14"/>
          <p:cNvSpPr/>
          <p:nvPr/>
        </p:nvSpPr>
        <p:spPr>
          <a:xfrm>
            <a:off x="7724775" y="2676525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6669" y="0"/>
                </a:moveTo>
                <a:cubicBezTo>
                  <a:pt x="7475" y="0"/>
                  <a:pt x="0" y="7475"/>
                  <a:pt x="0" y="16669"/>
                </a:cubicBezTo>
                <a:lnTo>
                  <a:pt x="0" y="116681"/>
                </a:lnTo>
                <a:cubicBezTo>
                  <a:pt x="0" y="125875"/>
                  <a:pt x="7475" y="133350"/>
                  <a:pt x="16669" y="133350"/>
                </a:cubicBezTo>
                <a:lnTo>
                  <a:pt x="83344" y="133350"/>
                </a:lnTo>
                <a:cubicBezTo>
                  <a:pt x="92538" y="133350"/>
                  <a:pt x="100013" y="125875"/>
                  <a:pt x="100013" y="116681"/>
                </a:cubicBezTo>
                <a:lnTo>
                  <a:pt x="100013" y="16669"/>
                </a:lnTo>
                <a:cubicBezTo>
                  <a:pt x="100013" y="7475"/>
                  <a:pt x="92538" y="0"/>
                  <a:pt x="83344" y="0"/>
                </a:cubicBezTo>
                <a:lnTo>
                  <a:pt x="16669" y="0"/>
                </a:lnTo>
                <a:close/>
                <a:moveTo>
                  <a:pt x="25003" y="16669"/>
                </a:moveTo>
                <a:lnTo>
                  <a:pt x="75009" y="16669"/>
                </a:lnTo>
                <a:cubicBezTo>
                  <a:pt x="79619" y="16669"/>
                  <a:pt x="83344" y="20393"/>
                  <a:pt x="83344" y="25003"/>
                </a:cubicBezTo>
                <a:lnTo>
                  <a:pt x="83344" y="33337"/>
                </a:lnTo>
                <a:cubicBezTo>
                  <a:pt x="83344" y="37947"/>
                  <a:pt x="79619" y="41672"/>
                  <a:pt x="75009" y="41672"/>
                </a:cubicBezTo>
                <a:lnTo>
                  <a:pt x="25003" y="41672"/>
                </a:lnTo>
                <a:cubicBezTo>
                  <a:pt x="20393" y="41672"/>
                  <a:pt x="16669" y="37947"/>
                  <a:pt x="16669" y="33337"/>
                </a:cubicBezTo>
                <a:lnTo>
                  <a:pt x="16669" y="25003"/>
                </a:lnTo>
                <a:cubicBezTo>
                  <a:pt x="16669" y="20393"/>
                  <a:pt x="20393" y="16669"/>
                  <a:pt x="25003" y="16669"/>
                </a:cubicBezTo>
                <a:close/>
                <a:moveTo>
                  <a:pt x="29170" y="60424"/>
                </a:moveTo>
                <a:cubicBezTo>
                  <a:pt x="29170" y="63874"/>
                  <a:pt x="26369" y="66675"/>
                  <a:pt x="22920" y="66675"/>
                </a:cubicBezTo>
                <a:cubicBezTo>
                  <a:pt x="19470" y="66675"/>
                  <a:pt x="16669" y="63874"/>
                  <a:pt x="16669" y="60424"/>
                </a:cubicBezTo>
                <a:cubicBezTo>
                  <a:pt x="16669" y="56974"/>
                  <a:pt x="19470" y="54173"/>
                  <a:pt x="22920" y="54173"/>
                </a:cubicBezTo>
                <a:cubicBezTo>
                  <a:pt x="26369" y="54173"/>
                  <a:pt x="29170" y="56974"/>
                  <a:pt x="29170" y="60424"/>
                </a:cubicBezTo>
                <a:close/>
                <a:moveTo>
                  <a:pt x="50006" y="66675"/>
                </a:moveTo>
                <a:cubicBezTo>
                  <a:pt x="46556" y="66675"/>
                  <a:pt x="43755" y="63874"/>
                  <a:pt x="43755" y="60424"/>
                </a:cubicBezTo>
                <a:cubicBezTo>
                  <a:pt x="43755" y="56974"/>
                  <a:pt x="46556" y="54173"/>
                  <a:pt x="50006" y="54173"/>
                </a:cubicBezTo>
                <a:cubicBezTo>
                  <a:pt x="53456" y="54173"/>
                  <a:pt x="56257" y="56974"/>
                  <a:pt x="56257" y="60424"/>
                </a:cubicBezTo>
                <a:cubicBezTo>
                  <a:pt x="56257" y="63874"/>
                  <a:pt x="53456" y="66675"/>
                  <a:pt x="50006" y="66675"/>
                </a:cubicBezTo>
                <a:close/>
                <a:moveTo>
                  <a:pt x="83344" y="60424"/>
                </a:moveTo>
                <a:cubicBezTo>
                  <a:pt x="83344" y="63874"/>
                  <a:pt x="80543" y="66675"/>
                  <a:pt x="77093" y="66675"/>
                </a:cubicBezTo>
                <a:cubicBezTo>
                  <a:pt x="73643" y="66675"/>
                  <a:pt x="70842" y="63874"/>
                  <a:pt x="70842" y="60424"/>
                </a:cubicBezTo>
                <a:cubicBezTo>
                  <a:pt x="70842" y="56974"/>
                  <a:pt x="73643" y="54173"/>
                  <a:pt x="77093" y="54173"/>
                </a:cubicBezTo>
                <a:cubicBezTo>
                  <a:pt x="80543" y="54173"/>
                  <a:pt x="83344" y="56974"/>
                  <a:pt x="83344" y="60424"/>
                </a:cubicBezTo>
                <a:close/>
                <a:moveTo>
                  <a:pt x="22920" y="91678"/>
                </a:moveTo>
                <a:cubicBezTo>
                  <a:pt x="19470" y="91678"/>
                  <a:pt x="16669" y="88877"/>
                  <a:pt x="16669" y="85427"/>
                </a:cubicBezTo>
                <a:cubicBezTo>
                  <a:pt x="16669" y="81977"/>
                  <a:pt x="19470" y="79177"/>
                  <a:pt x="22920" y="79177"/>
                </a:cubicBezTo>
                <a:cubicBezTo>
                  <a:pt x="26369" y="79177"/>
                  <a:pt x="29170" y="81977"/>
                  <a:pt x="29170" y="85427"/>
                </a:cubicBezTo>
                <a:cubicBezTo>
                  <a:pt x="29170" y="88877"/>
                  <a:pt x="26369" y="91678"/>
                  <a:pt x="22920" y="91678"/>
                </a:cubicBezTo>
                <a:close/>
                <a:moveTo>
                  <a:pt x="56257" y="85427"/>
                </a:moveTo>
                <a:cubicBezTo>
                  <a:pt x="56257" y="88877"/>
                  <a:pt x="53456" y="91678"/>
                  <a:pt x="50006" y="91678"/>
                </a:cubicBezTo>
                <a:cubicBezTo>
                  <a:pt x="46556" y="91678"/>
                  <a:pt x="43755" y="88877"/>
                  <a:pt x="43755" y="85427"/>
                </a:cubicBezTo>
                <a:cubicBezTo>
                  <a:pt x="43755" y="81977"/>
                  <a:pt x="46556" y="79177"/>
                  <a:pt x="50006" y="79177"/>
                </a:cubicBezTo>
                <a:cubicBezTo>
                  <a:pt x="53456" y="79177"/>
                  <a:pt x="56257" y="81977"/>
                  <a:pt x="56257" y="85427"/>
                </a:cubicBezTo>
                <a:close/>
                <a:moveTo>
                  <a:pt x="77093" y="91678"/>
                </a:moveTo>
                <a:cubicBezTo>
                  <a:pt x="73643" y="91678"/>
                  <a:pt x="70842" y="88877"/>
                  <a:pt x="70842" y="85427"/>
                </a:cubicBezTo>
                <a:cubicBezTo>
                  <a:pt x="70842" y="81977"/>
                  <a:pt x="73643" y="79177"/>
                  <a:pt x="77093" y="79177"/>
                </a:cubicBezTo>
                <a:cubicBezTo>
                  <a:pt x="80543" y="79177"/>
                  <a:pt x="83344" y="81977"/>
                  <a:pt x="83344" y="85427"/>
                </a:cubicBezTo>
                <a:cubicBezTo>
                  <a:pt x="83344" y="88877"/>
                  <a:pt x="80543" y="91678"/>
                  <a:pt x="77093" y="91678"/>
                </a:cubicBezTo>
                <a:close/>
                <a:moveTo>
                  <a:pt x="16669" y="110430"/>
                </a:moveTo>
                <a:cubicBezTo>
                  <a:pt x="16669" y="106966"/>
                  <a:pt x="19456" y="104180"/>
                  <a:pt x="22920" y="104180"/>
                </a:cubicBezTo>
                <a:lnTo>
                  <a:pt x="52090" y="104180"/>
                </a:lnTo>
                <a:cubicBezTo>
                  <a:pt x="55554" y="104180"/>
                  <a:pt x="58341" y="106966"/>
                  <a:pt x="58341" y="110430"/>
                </a:cubicBezTo>
                <a:cubicBezTo>
                  <a:pt x="58341" y="113894"/>
                  <a:pt x="55554" y="116681"/>
                  <a:pt x="52090" y="116681"/>
                </a:cubicBezTo>
                <a:lnTo>
                  <a:pt x="22920" y="116681"/>
                </a:lnTo>
                <a:cubicBezTo>
                  <a:pt x="19456" y="116681"/>
                  <a:pt x="16669" y="113894"/>
                  <a:pt x="16669" y="110430"/>
                </a:cubicBezTo>
                <a:close/>
                <a:moveTo>
                  <a:pt x="77093" y="104180"/>
                </a:moveTo>
                <a:cubicBezTo>
                  <a:pt x="80557" y="104180"/>
                  <a:pt x="83344" y="106966"/>
                  <a:pt x="83344" y="110430"/>
                </a:cubicBezTo>
                <a:cubicBezTo>
                  <a:pt x="83344" y="113894"/>
                  <a:pt x="80557" y="116681"/>
                  <a:pt x="77093" y="116681"/>
                </a:cubicBezTo>
                <a:cubicBezTo>
                  <a:pt x="73629" y="116681"/>
                  <a:pt x="70842" y="113894"/>
                  <a:pt x="70842" y="110430"/>
                </a:cubicBezTo>
                <a:cubicBezTo>
                  <a:pt x="70842" y="106966"/>
                  <a:pt x="73629" y="104180"/>
                  <a:pt x="77093" y="104180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5"/>
          <p:cNvSpPr/>
          <p:nvPr/>
        </p:nvSpPr>
        <p:spPr>
          <a:xfrm>
            <a:off x="8039100" y="2552700"/>
            <a:ext cx="160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FP4/FP8张量核心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039100" y="2819400"/>
            <a:ext cx="160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增强低精度运算吞吐量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7620000" y="3200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Shape 18"/>
          <p:cNvSpPr/>
          <p:nvPr/>
        </p:nvSpPr>
        <p:spPr>
          <a:xfrm>
            <a:off x="7699772" y="3286125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64591" y="22920"/>
                </a:moveTo>
                <a:lnTo>
                  <a:pt x="85427" y="22920"/>
                </a:lnTo>
                <a:lnTo>
                  <a:pt x="85427" y="35421"/>
                </a:lnTo>
                <a:lnTo>
                  <a:pt x="64591" y="35421"/>
                </a:lnTo>
                <a:lnTo>
                  <a:pt x="64591" y="22920"/>
                </a:lnTo>
                <a:close/>
                <a:moveTo>
                  <a:pt x="62508" y="8334"/>
                </a:moveTo>
                <a:cubicBezTo>
                  <a:pt x="55606" y="8334"/>
                  <a:pt x="50006" y="13934"/>
                  <a:pt x="50006" y="20836"/>
                </a:cubicBezTo>
                <a:lnTo>
                  <a:pt x="50006" y="37505"/>
                </a:lnTo>
                <a:cubicBezTo>
                  <a:pt x="50006" y="44407"/>
                  <a:pt x="55606" y="50006"/>
                  <a:pt x="62508" y="50006"/>
                </a:cubicBezTo>
                <a:lnTo>
                  <a:pt x="66675" y="50006"/>
                </a:lnTo>
                <a:lnTo>
                  <a:pt x="66675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33337" y="75009"/>
                </a:lnTo>
                <a:lnTo>
                  <a:pt x="33337" y="83344"/>
                </a:lnTo>
                <a:lnTo>
                  <a:pt x="29170" y="83344"/>
                </a:lnTo>
                <a:cubicBezTo>
                  <a:pt x="22268" y="83344"/>
                  <a:pt x="16669" y="88943"/>
                  <a:pt x="16669" y="95845"/>
                </a:cubicBezTo>
                <a:lnTo>
                  <a:pt x="16669" y="112514"/>
                </a:lnTo>
                <a:cubicBezTo>
                  <a:pt x="16669" y="119416"/>
                  <a:pt x="22268" y="125016"/>
                  <a:pt x="29170" y="125016"/>
                </a:cubicBezTo>
                <a:lnTo>
                  <a:pt x="54173" y="125016"/>
                </a:lnTo>
                <a:cubicBezTo>
                  <a:pt x="61075" y="125016"/>
                  <a:pt x="66675" y="119416"/>
                  <a:pt x="66675" y="112514"/>
                </a:cubicBezTo>
                <a:lnTo>
                  <a:pt x="66675" y="95845"/>
                </a:lnTo>
                <a:cubicBezTo>
                  <a:pt x="66675" y="88943"/>
                  <a:pt x="61075" y="83344"/>
                  <a:pt x="54173" y="83344"/>
                </a:cubicBezTo>
                <a:lnTo>
                  <a:pt x="50006" y="83344"/>
                </a:lnTo>
                <a:lnTo>
                  <a:pt x="50006" y="75009"/>
                </a:lnTo>
                <a:lnTo>
                  <a:pt x="100013" y="75009"/>
                </a:lnTo>
                <a:lnTo>
                  <a:pt x="100013" y="83344"/>
                </a:lnTo>
                <a:lnTo>
                  <a:pt x="95845" y="83344"/>
                </a:lnTo>
                <a:cubicBezTo>
                  <a:pt x="88943" y="83344"/>
                  <a:pt x="83344" y="88943"/>
                  <a:pt x="83344" y="95845"/>
                </a:cubicBezTo>
                <a:lnTo>
                  <a:pt x="83344" y="112514"/>
                </a:lnTo>
                <a:cubicBezTo>
                  <a:pt x="83344" y="119416"/>
                  <a:pt x="88943" y="125016"/>
                  <a:pt x="95845" y="125016"/>
                </a:cubicBezTo>
                <a:lnTo>
                  <a:pt x="120848" y="125016"/>
                </a:lnTo>
                <a:cubicBezTo>
                  <a:pt x="127750" y="125016"/>
                  <a:pt x="133350" y="119416"/>
                  <a:pt x="133350" y="112514"/>
                </a:cubicBezTo>
                <a:lnTo>
                  <a:pt x="133350" y="95845"/>
                </a:lnTo>
                <a:cubicBezTo>
                  <a:pt x="133350" y="88943"/>
                  <a:pt x="127750" y="83344"/>
                  <a:pt x="120848" y="83344"/>
                </a:cubicBezTo>
                <a:lnTo>
                  <a:pt x="116681" y="83344"/>
                </a:lnTo>
                <a:lnTo>
                  <a:pt x="116681" y="75009"/>
                </a:lnTo>
                <a:lnTo>
                  <a:pt x="141684" y="75009"/>
                </a:lnTo>
                <a:cubicBezTo>
                  <a:pt x="146294" y="75009"/>
                  <a:pt x="150019" y="71285"/>
                  <a:pt x="150019" y="66675"/>
                </a:cubicBezTo>
                <a:cubicBezTo>
                  <a:pt x="150019" y="62065"/>
                  <a:pt x="146294" y="58341"/>
                  <a:pt x="141684" y="58341"/>
                </a:cubicBezTo>
                <a:lnTo>
                  <a:pt x="83344" y="58341"/>
                </a:lnTo>
                <a:lnTo>
                  <a:pt x="83344" y="50006"/>
                </a:lnTo>
                <a:lnTo>
                  <a:pt x="87511" y="50006"/>
                </a:lnTo>
                <a:cubicBezTo>
                  <a:pt x="94413" y="50006"/>
                  <a:pt x="100013" y="44407"/>
                  <a:pt x="100013" y="37505"/>
                </a:cubicBezTo>
                <a:lnTo>
                  <a:pt x="100013" y="20836"/>
                </a:lnTo>
                <a:cubicBezTo>
                  <a:pt x="100013" y="13934"/>
                  <a:pt x="94413" y="8334"/>
                  <a:pt x="87511" y="8334"/>
                </a:cubicBezTo>
                <a:lnTo>
                  <a:pt x="62508" y="8334"/>
                </a:lnTo>
                <a:close/>
                <a:moveTo>
                  <a:pt x="116681" y="97929"/>
                </a:moveTo>
                <a:lnTo>
                  <a:pt x="118765" y="97929"/>
                </a:lnTo>
                <a:lnTo>
                  <a:pt x="118765" y="110430"/>
                </a:lnTo>
                <a:lnTo>
                  <a:pt x="97929" y="110430"/>
                </a:lnTo>
                <a:lnTo>
                  <a:pt x="97929" y="97929"/>
                </a:lnTo>
                <a:lnTo>
                  <a:pt x="116681" y="97929"/>
                </a:lnTo>
                <a:close/>
                <a:moveTo>
                  <a:pt x="50006" y="97929"/>
                </a:moveTo>
                <a:lnTo>
                  <a:pt x="52090" y="97929"/>
                </a:lnTo>
                <a:lnTo>
                  <a:pt x="52090" y="110430"/>
                </a:lnTo>
                <a:lnTo>
                  <a:pt x="31254" y="110430"/>
                </a:lnTo>
                <a:lnTo>
                  <a:pt x="31254" y="97929"/>
                </a:lnTo>
                <a:lnTo>
                  <a:pt x="50006" y="97929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Text 19"/>
          <p:cNvSpPr/>
          <p:nvPr/>
        </p:nvSpPr>
        <p:spPr>
          <a:xfrm>
            <a:off x="8039100" y="3162300"/>
            <a:ext cx="1676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NVLink-C2C互联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8039100" y="3429000"/>
            <a:ext cx="1676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CPU-GPU高速互联技术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7448550" y="4000500"/>
            <a:ext cx="4362450" cy="2476500"/>
          </a:xfrm>
          <a:custGeom>
            <a:avLst/>
            <a:gdLst/>
            <a:ahLst/>
            <a:cxnLst/>
            <a:rect l="l" t="t" r="r" b="b"/>
            <a:pathLst>
              <a:path w="4362450" h="2476500">
                <a:moveTo>
                  <a:pt x="0" y="0"/>
                </a:moveTo>
                <a:lnTo>
                  <a:pt x="4362450" y="0"/>
                </a:lnTo>
                <a:lnTo>
                  <a:pt x="4362450" y="2476500"/>
                </a:lnTo>
                <a:lnTo>
                  <a:pt x="0" y="2476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Shape 22"/>
          <p:cNvSpPr/>
          <p:nvPr/>
        </p:nvSpPr>
        <p:spPr>
          <a:xfrm>
            <a:off x="7448550" y="4000500"/>
            <a:ext cx="38100" cy="2476500"/>
          </a:xfrm>
          <a:custGeom>
            <a:avLst/>
            <a:gdLst/>
            <a:ahLst/>
            <a:cxnLst/>
            <a:rect l="l" t="t" r="r" b="b"/>
            <a:pathLst>
              <a:path w="38100" h="2476500">
                <a:moveTo>
                  <a:pt x="0" y="0"/>
                </a:moveTo>
                <a:lnTo>
                  <a:pt x="38100" y="0"/>
                </a:lnTo>
                <a:lnTo>
                  <a:pt x="38100" y="2476500"/>
                </a:lnTo>
                <a:lnTo>
                  <a:pt x="0" y="2476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Shape 23"/>
          <p:cNvSpPr/>
          <p:nvPr/>
        </p:nvSpPr>
        <p:spPr>
          <a:xfrm>
            <a:off x="7643813" y="43434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4"/>
          <p:cNvSpPr/>
          <p:nvPr/>
        </p:nvSpPr>
        <p:spPr>
          <a:xfrm>
            <a:off x="7858125" y="4305300"/>
            <a:ext cx="389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性能提升来源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7620000" y="4686300"/>
            <a:ext cx="4038600" cy="419100"/>
          </a:xfrm>
          <a:custGeom>
            <a:avLst/>
            <a:gdLst/>
            <a:ahLst/>
            <a:cxnLst/>
            <a:rect l="l" t="t" r="r" b="b"/>
            <a:pathLst>
              <a:path w="4038600" h="419100">
                <a:moveTo>
                  <a:pt x="0" y="0"/>
                </a:moveTo>
                <a:lnTo>
                  <a:pt x="4038600" y="0"/>
                </a:lnTo>
                <a:lnTo>
                  <a:pt x="40386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9" name="Text 26"/>
          <p:cNvSpPr/>
          <p:nvPr/>
        </p:nvSpPr>
        <p:spPr>
          <a:xfrm>
            <a:off x="7696200" y="4781550"/>
            <a:ext cx="476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Prefill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0556677" y="4762500"/>
            <a:ext cx="1123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GPU ↓50%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7620000" y="5219700"/>
            <a:ext cx="4038600" cy="419100"/>
          </a:xfrm>
          <a:custGeom>
            <a:avLst/>
            <a:gdLst/>
            <a:ahLst/>
            <a:cxnLst/>
            <a:rect l="l" t="t" r="r" b="b"/>
            <a:pathLst>
              <a:path w="4038600" h="419100">
                <a:moveTo>
                  <a:pt x="0" y="0"/>
                </a:moveTo>
                <a:lnTo>
                  <a:pt x="4038600" y="0"/>
                </a:lnTo>
                <a:lnTo>
                  <a:pt x="40386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Text 29"/>
          <p:cNvSpPr/>
          <p:nvPr/>
        </p:nvSpPr>
        <p:spPr>
          <a:xfrm>
            <a:off x="7696200" y="5314950"/>
            <a:ext cx="619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Decode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10577513" y="5295900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GPU ↓75%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7620000" y="5753100"/>
            <a:ext cx="4038600" cy="419100"/>
          </a:xfrm>
          <a:custGeom>
            <a:avLst/>
            <a:gdLst/>
            <a:ahLst/>
            <a:cxnLst/>
            <a:rect l="l" t="t" r="r" b="b"/>
            <a:pathLst>
              <a:path w="4038600" h="419100">
                <a:moveTo>
                  <a:pt x="0" y="0"/>
                </a:moveTo>
                <a:lnTo>
                  <a:pt x="4038600" y="0"/>
                </a:lnTo>
                <a:lnTo>
                  <a:pt x="40386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5" name="Text 32"/>
          <p:cNvSpPr/>
          <p:nvPr/>
        </p:nvSpPr>
        <p:spPr>
          <a:xfrm>
            <a:off x="7696200" y="5848350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整体吞吐量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10988799" y="5829300"/>
            <a:ext cx="685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↑3-5x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LOW-PRECISION OPERATIONS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低精度运算优化：NVFP4 GEMM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400050" y="1371600"/>
            <a:ext cx="5943600" cy="3514725"/>
          </a:xfrm>
          <a:custGeom>
            <a:avLst/>
            <a:gdLst/>
            <a:ahLst/>
            <a:cxnLst/>
            <a:rect l="l" t="t" r="r" b="b"/>
            <a:pathLst>
              <a:path w="5943600" h="3514725">
                <a:moveTo>
                  <a:pt x="0" y="0"/>
                </a:moveTo>
                <a:lnTo>
                  <a:pt x="5943600" y="0"/>
                </a:lnTo>
                <a:lnTo>
                  <a:pt x="5943600" y="3514725"/>
                </a:lnTo>
                <a:lnTo>
                  <a:pt x="0" y="351472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400050" y="1371600"/>
            <a:ext cx="38100" cy="3514725"/>
          </a:xfrm>
          <a:custGeom>
            <a:avLst/>
            <a:gdLst/>
            <a:ahLst/>
            <a:cxnLst/>
            <a:rect l="l" t="t" r="r" b="b"/>
            <a:pathLst>
              <a:path w="38100" h="3514725">
                <a:moveTo>
                  <a:pt x="0" y="0"/>
                </a:moveTo>
                <a:lnTo>
                  <a:pt x="38100" y="0"/>
                </a:lnTo>
                <a:lnTo>
                  <a:pt x="38100" y="3514725"/>
                </a:lnTo>
                <a:lnTo>
                  <a:pt x="0" y="3514725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609600" y="1562100"/>
            <a:ext cx="56578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技术原理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09600" y="2019300"/>
            <a:ext cx="56197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DeepSeek-V3/R1模型可将MoE专家权重和输出投影层量化至FP4精度。vLLM集成FlashInfer的TRTLLM-Gen GEMM内核，专为GB200的FP4张量核心优化。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600" y="27051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8"/>
          <p:cNvSpPr/>
          <p:nvPr/>
        </p:nvSpPr>
        <p:spPr>
          <a:xfrm>
            <a:off x="695325" y="27813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3350" y="61258"/>
                </a:moveTo>
                <a:cubicBezTo>
                  <a:pt x="128945" y="64175"/>
                  <a:pt x="123885" y="66526"/>
                  <a:pt x="118616" y="68401"/>
                </a:cubicBezTo>
                <a:cubicBezTo>
                  <a:pt x="104626" y="73402"/>
                  <a:pt x="86261" y="76200"/>
                  <a:pt x="66675" y="76200"/>
                </a:cubicBezTo>
                <a:cubicBezTo>
                  <a:pt x="47089" y="76200"/>
                  <a:pt x="28694" y="73372"/>
                  <a:pt x="14734" y="68401"/>
                </a:cubicBezTo>
                <a:cubicBezTo>
                  <a:pt x="9495" y="66526"/>
                  <a:pt x="4405" y="64175"/>
                  <a:pt x="0" y="61258"/>
                </a:cubicBezTo>
                <a:lnTo>
                  <a:pt x="0" y="85725"/>
                </a:lnTo>
                <a:cubicBezTo>
                  <a:pt x="0" y="98881"/>
                  <a:pt x="29855" y="109537"/>
                  <a:pt x="66675" y="109537"/>
                </a:cubicBezTo>
                <a:cubicBezTo>
                  <a:pt x="103495" y="109537"/>
                  <a:pt x="133350" y="98881"/>
                  <a:pt x="133350" y="85725"/>
                </a:cubicBezTo>
                <a:lnTo>
                  <a:pt x="133350" y="61258"/>
                </a:lnTo>
                <a:close/>
                <a:moveTo>
                  <a:pt x="133350" y="38100"/>
                </a:moveTo>
                <a:lnTo>
                  <a:pt x="133350" y="23813"/>
                </a:lnTo>
                <a:cubicBezTo>
                  <a:pt x="133350" y="10656"/>
                  <a:pt x="103495" y="0"/>
                  <a:pt x="66675" y="0"/>
                </a:cubicBezTo>
                <a:cubicBezTo>
                  <a:pt x="29855" y="0"/>
                  <a:pt x="0" y="10656"/>
                  <a:pt x="0" y="23813"/>
                </a:cubicBezTo>
                <a:lnTo>
                  <a:pt x="0" y="38100"/>
                </a:lnTo>
                <a:cubicBezTo>
                  <a:pt x="0" y="51256"/>
                  <a:pt x="29855" y="61912"/>
                  <a:pt x="66675" y="61912"/>
                </a:cubicBezTo>
                <a:cubicBezTo>
                  <a:pt x="103495" y="61912"/>
                  <a:pt x="133350" y="51256"/>
                  <a:pt x="133350" y="38100"/>
                </a:cubicBezTo>
                <a:close/>
                <a:moveTo>
                  <a:pt x="118616" y="116026"/>
                </a:moveTo>
                <a:cubicBezTo>
                  <a:pt x="104656" y="120997"/>
                  <a:pt x="86291" y="123825"/>
                  <a:pt x="66675" y="123825"/>
                </a:cubicBezTo>
                <a:cubicBezTo>
                  <a:pt x="47059" y="123825"/>
                  <a:pt x="28694" y="120997"/>
                  <a:pt x="14734" y="116026"/>
                </a:cubicBezTo>
                <a:cubicBezTo>
                  <a:pt x="9495" y="114151"/>
                  <a:pt x="4405" y="111800"/>
                  <a:pt x="0" y="108883"/>
                </a:cubicBezTo>
                <a:lnTo>
                  <a:pt x="0" y="128588"/>
                </a:lnTo>
                <a:cubicBezTo>
                  <a:pt x="0" y="141744"/>
                  <a:pt x="29855" y="152400"/>
                  <a:pt x="66675" y="152400"/>
                </a:cubicBezTo>
                <a:cubicBezTo>
                  <a:pt x="103495" y="152400"/>
                  <a:pt x="133350" y="141744"/>
                  <a:pt x="133350" y="128588"/>
                </a:cubicBezTo>
                <a:lnTo>
                  <a:pt x="133350" y="108883"/>
                </a:lnTo>
                <a:cubicBezTo>
                  <a:pt x="128945" y="111800"/>
                  <a:pt x="123885" y="114151"/>
                  <a:pt x="118616" y="116026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1028700" y="2667000"/>
            <a:ext cx="2838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FP4检查点格式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28700" y="2933700"/>
            <a:ext cx="2838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4-bit打包权重 + per-group缩放因子存储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09600" y="33147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Shape 12"/>
          <p:cNvSpPr/>
          <p:nvPr/>
        </p:nvSpPr>
        <p:spPr>
          <a:xfrm>
            <a:off x="685800" y="33909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2388" y="7144"/>
                </a:moveTo>
                <a:cubicBezTo>
                  <a:pt x="52388" y="3185"/>
                  <a:pt x="49203" y="0"/>
                  <a:pt x="45244" y="0"/>
                </a:cubicBezTo>
                <a:cubicBezTo>
                  <a:pt x="41285" y="0"/>
                  <a:pt x="38100" y="3185"/>
                  <a:pt x="38100" y="7144"/>
                </a:cubicBezTo>
                <a:lnTo>
                  <a:pt x="38100" y="19050"/>
                </a:lnTo>
                <a:cubicBezTo>
                  <a:pt x="27593" y="19050"/>
                  <a:pt x="19050" y="27593"/>
                  <a:pt x="19050" y="38100"/>
                </a:cubicBezTo>
                <a:lnTo>
                  <a:pt x="7144" y="38100"/>
                </a:lnTo>
                <a:cubicBezTo>
                  <a:pt x="3185" y="38100"/>
                  <a:pt x="0" y="41285"/>
                  <a:pt x="0" y="45244"/>
                </a:cubicBezTo>
                <a:cubicBezTo>
                  <a:pt x="0" y="49203"/>
                  <a:pt x="3185" y="52388"/>
                  <a:pt x="7144" y="52388"/>
                </a:cubicBezTo>
                <a:lnTo>
                  <a:pt x="19050" y="52388"/>
                </a:lnTo>
                <a:lnTo>
                  <a:pt x="19050" y="69056"/>
                </a:lnTo>
                <a:lnTo>
                  <a:pt x="7144" y="69056"/>
                </a:lnTo>
                <a:cubicBezTo>
                  <a:pt x="3185" y="69056"/>
                  <a:pt x="0" y="72241"/>
                  <a:pt x="0" y="76200"/>
                </a:cubicBezTo>
                <a:cubicBezTo>
                  <a:pt x="0" y="80159"/>
                  <a:pt x="3185" y="83344"/>
                  <a:pt x="7144" y="83344"/>
                </a:cubicBezTo>
                <a:lnTo>
                  <a:pt x="19050" y="83344"/>
                </a:lnTo>
                <a:lnTo>
                  <a:pt x="19050" y="100013"/>
                </a:lnTo>
                <a:lnTo>
                  <a:pt x="7144" y="100013"/>
                </a:lnTo>
                <a:cubicBezTo>
                  <a:pt x="3185" y="100013"/>
                  <a:pt x="0" y="103197"/>
                  <a:pt x="0" y="107156"/>
                </a:cubicBezTo>
                <a:cubicBezTo>
                  <a:pt x="0" y="111115"/>
                  <a:pt x="3185" y="114300"/>
                  <a:pt x="7144" y="114300"/>
                </a:cubicBezTo>
                <a:lnTo>
                  <a:pt x="19050" y="114300"/>
                </a:lnTo>
                <a:cubicBezTo>
                  <a:pt x="19050" y="124807"/>
                  <a:pt x="27593" y="133350"/>
                  <a:pt x="38100" y="133350"/>
                </a:cubicBezTo>
                <a:lnTo>
                  <a:pt x="38100" y="145256"/>
                </a:lnTo>
                <a:cubicBezTo>
                  <a:pt x="38100" y="149215"/>
                  <a:pt x="41285" y="152400"/>
                  <a:pt x="45244" y="152400"/>
                </a:cubicBezTo>
                <a:cubicBezTo>
                  <a:pt x="49203" y="152400"/>
                  <a:pt x="52388" y="149215"/>
                  <a:pt x="52388" y="145256"/>
                </a:cubicBezTo>
                <a:lnTo>
                  <a:pt x="52388" y="133350"/>
                </a:lnTo>
                <a:lnTo>
                  <a:pt x="69056" y="133350"/>
                </a:lnTo>
                <a:lnTo>
                  <a:pt x="69056" y="145256"/>
                </a:lnTo>
                <a:cubicBezTo>
                  <a:pt x="69056" y="149215"/>
                  <a:pt x="72241" y="152400"/>
                  <a:pt x="76200" y="152400"/>
                </a:cubicBezTo>
                <a:cubicBezTo>
                  <a:pt x="80159" y="152400"/>
                  <a:pt x="83344" y="149215"/>
                  <a:pt x="83344" y="145256"/>
                </a:cubicBezTo>
                <a:lnTo>
                  <a:pt x="83344" y="133350"/>
                </a:lnTo>
                <a:lnTo>
                  <a:pt x="100013" y="133350"/>
                </a:lnTo>
                <a:lnTo>
                  <a:pt x="100013" y="145256"/>
                </a:lnTo>
                <a:cubicBezTo>
                  <a:pt x="100013" y="149215"/>
                  <a:pt x="103197" y="152400"/>
                  <a:pt x="107156" y="152400"/>
                </a:cubicBezTo>
                <a:cubicBezTo>
                  <a:pt x="111115" y="152400"/>
                  <a:pt x="114300" y="149215"/>
                  <a:pt x="114300" y="145256"/>
                </a:cubicBezTo>
                <a:lnTo>
                  <a:pt x="114300" y="133350"/>
                </a:lnTo>
                <a:cubicBezTo>
                  <a:pt x="124807" y="133350"/>
                  <a:pt x="133350" y="124807"/>
                  <a:pt x="133350" y="114300"/>
                </a:cubicBezTo>
                <a:lnTo>
                  <a:pt x="145256" y="114300"/>
                </a:lnTo>
                <a:cubicBezTo>
                  <a:pt x="149215" y="114300"/>
                  <a:pt x="152400" y="111115"/>
                  <a:pt x="152400" y="107156"/>
                </a:cubicBezTo>
                <a:cubicBezTo>
                  <a:pt x="152400" y="103197"/>
                  <a:pt x="149215" y="100013"/>
                  <a:pt x="145256" y="100013"/>
                </a:cubicBezTo>
                <a:lnTo>
                  <a:pt x="133350" y="100013"/>
                </a:lnTo>
                <a:lnTo>
                  <a:pt x="133350" y="83344"/>
                </a:lnTo>
                <a:lnTo>
                  <a:pt x="145256" y="83344"/>
                </a:lnTo>
                <a:cubicBezTo>
                  <a:pt x="149215" y="83344"/>
                  <a:pt x="152400" y="80159"/>
                  <a:pt x="152400" y="76200"/>
                </a:cubicBezTo>
                <a:cubicBezTo>
                  <a:pt x="152400" y="72241"/>
                  <a:pt x="149215" y="69056"/>
                  <a:pt x="145256" y="69056"/>
                </a:cubicBezTo>
                <a:lnTo>
                  <a:pt x="133350" y="69056"/>
                </a:lnTo>
                <a:lnTo>
                  <a:pt x="133350" y="52388"/>
                </a:lnTo>
                <a:lnTo>
                  <a:pt x="145256" y="52388"/>
                </a:lnTo>
                <a:cubicBezTo>
                  <a:pt x="149215" y="52388"/>
                  <a:pt x="152400" y="49203"/>
                  <a:pt x="152400" y="45244"/>
                </a:cubicBezTo>
                <a:cubicBezTo>
                  <a:pt x="152400" y="41285"/>
                  <a:pt x="149215" y="38100"/>
                  <a:pt x="145256" y="38100"/>
                </a:cubicBez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14300" y="7144"/>
                </a:lnTo>
                <a:cubicBezTo>
                  <a:pt x="114300" y="3185"/>
                  <a:pt x="111115" y="0"/>
                  <a:pt x="107156" y="0"/>
                </a:cubicBezTo>
                <a:cubicBezTo>
                  <a:pt x="103197" y="0"/>
                  <a:pt x="100013" y="3185"/>
                  <a:pt x="100013" y="7144"/>
                </a:cubicBezTo>
                <a:lnTo>
                  <a:pt x="100013" y="19050"/>
                </a:lnTo>
                <a:lnTo>
                  <a:pt x="83344" y="19050"/>
                </a:lnTo>
                <a:lnTo>
                  <a:pt x="83344" y="7144"/>
                </a:lnTo>
                <a:cubicBezTo>
                  <a:pt x="83344" y="3185"/>
                  <a:pt x="80159" y="0"/>
                  <a:pt x="76200" y="0"/>
                </a:cubicBezTo>
                <a:cubicBezTo>
                  <a:pt x="72241" y="0"/>
                  <a:pt x="69056" y="3185"/>
                  <a:pt x="69056" y="7144"/>
                </a:cubicBezTo>
                <a:lnTo>
                  <a:pt x="69056" y="19050"/>
                </a:lnTo>
                <a:lnTo>
                  <a:pt x="52388" y="19050"/>
                </a:lnTo>
                <a:lnTo>
                  <a:pt x="52388" y="7144"/>
                </a:lnTo>
                <a:close/>
                <a:moveTo>
                  <a:pt x="47625" y="38100"/>
                </a:moveTo>
                <a:lnTo>
                  <a:pt x="104775" y="38100"/>
                </a:lnTo>
                <a:cubicBezTo>
                  <a:pt x="110044" y="38100"/>
                  <a:pt x="114300" y="42356"/>
                  <a:pt x="114300" y="47625"/>
                </a:cubicBezTo>
                <a:lnTo>
                  <a:pt x="114300" y="104775"/>
                </a:lnTo>
                <a:cubicBezTo>
                  <a:pt x="114300" y="110044"/>
                  <a:pt x="110044" y="114300"/>
                  <a:pt x="104775" y="114300"/>
                </a:cubicBezTo>
                <a:lnTo>
                  <a:pt x="47625" y="114300"/>
                </a:lnTo>
                <a:cubicBezTo>
                  <a:pt x="42356" y="114300"/>
                  <a:pt x="38100" y="110044"/>
                  <a:pt x="38100" y="104775"/>
                </a:cubicBezTo>
                <a:lnTo>
                  <a:pt x="38100" y="47625"/>
                </a:lnTo>
                <a:cubicBezTo>
                  <a:pt x="38100" y="42356"/>
                  <a:pt x="42356" y="38100"/>
                  <a:pt x="47625" y="38100"/>
                </a:cubicBezTo>
                <a:close/>
                <a:moveTo>
                  <a:pt x="52388" y="52388"/>
                </a:moveTo>
                <a:lnTo>
                  <a:pt x="52388" y="100013"/>
                </a:lnTo>
                <a:lnTo>
                  <a:pt x="100013" y="100013"/>
                </a:lnTo>
                <a:lnTo>
                  <a:pt x="100013" y="52388"/>
                </a:lnTo>
                <a:lnTo>
                  <a:pt x="52388" y="52388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1028700" y="3276600"/>
            <a:ext cx="3486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运行时反量化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28700" y="3543300"/>
            <a:ext cx="3486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TRTLLM-Gen内核在GB200张量核心内实时反量化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09600" y="39243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6"/>
          <p:cNvSpPr/>
          <p:nvPr/>
        </p:nvSpPr>
        <p:spPr>
          <a:xfrm>
            <a:off x="666750" y="400050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14300" y="9525"/>
                </a:moveTo>
                <a:lnTo>
                  <a:pt x="152400" y="9525"/>
                </a:lnTo>
                <a:cubicBezTo>
                  <a:pt x="157669" y="9525"/>
                  <a:pt x="161925" y="13781"/>
                  <a:pt x="161925" y="19050"/>
                </a:cubicBezTo>
                <a:cubicBezTo>
                  <a:pt x="161925" y="24319"/>
                  <a:pt x="157669" y="28575"/>
                  <a:pt x="152400" y="28575"/>
                </a:cubicBezTo>
                <a:lnTo>
                  <a:pt x="118586" y="28575"/>
                </a:lnTo>
                <a:cubicBezTo>
                  <a:pt x="117038" y="36255"/>
                  <a:pt x="111770" y="42595"/>
                  <a:pt x="104775" y="45631"/>
                </a:cubicBezTo>
                <a:lnTo>
                  <a:pt x="104775" y="133350"/>
                </a:lnTo>
                <a:lnTo>
                  <a:pt x="152400" y="133350"/>
                </a:lnTo>
                <a:cubicBezTo>
                  <a:pt x="157669" y="133350"/>
                  <a:pt x="161925" y="137606"/>
                  <a:pt x="161925" y="142875"/>
                </a:cubicBezTo>
                <a:cubicBezTo>
                  <a:pt x="161925" y="148144"/>
                  <a:pt x="157669" y="152400"/>
                  <a:pt x="152400" y="152400"/>
                </a:cubicBezTo>
                <a:lnTo>
                  <a:pt x="38100" y="152400"/>
                </a:lnTo>
                <a:cubicBezTo>
                  <a:pt x="32831" y="152400"/>
                  <a:pt x="28575" y="148144"/>
                  <a:pt x="28575" y="142875"/>
                </a:cubicBezTo>
                <a:cubicBezTo>
                  <a:pt x="28575" y="137606"/>
                  <a:pt x="32831" y="133350"/>
                  <a:pt x="38100" y="133350"/>
                </a:cubicBezTo>
                <a:lnTo>
                  <a:pt x="85725" y="133350"/>
                </a:lnTo>
                <a:lnTo>
                  <a:pt x="85725" y="45631"/>
                </a:lnTo>
                <a:cubicBezTo>
                  <a:pt x="78730" y="42565"/>
                  <a:pt x="73462" y="36225"/>
                  <a:pt x="71914" y="28575"/>
                </a:cubicBezTo>
                <a:lnTo>
                  <a:pt x="38100" y="28575"/>
                </a:lnTo>
                <a:cubicBezTo>
                  <a:pt x="32831" y="28575"/>
                  <a:pt x="28575" y="24319"/>
                  <a:pt x="28575" y="19050"/>
                </a:cubicBezTo>
                <a:cubicBezTo>
                  <a:pt x="28575" y="13781"/>
                  <a:pt x="32831" y="9525"/>
                  <a:pt x="38100" y="9525"/>
                </a:cubicBezTo>
                <a:lnTo>
                  <a:pt x="76200" y="9525"/>
                </a:lnTo>
                <a:cubicBezTo>
                  <a:pt x="80546" y="3750"/>
                  <a:pt x="87451" y="0"/>
                  <a:pt x="95250" y="0"/>
                </a:cubicBezTo>
                <a:cubicBezTo>
                  <a:pt x="103049" y="0"/>
                  <a:pt x="109954" y="3750"/>
                  <a:pt x="114300" y="9525"/>
                </a:cubicBezTo>
                <a:close/>
                <a:moveTo>
                  <a:pt x="130850" y="95250"/>
                </a:moveTo>
                <a:lnTo>
                  <a:pt x="173950" y="95250"/>
                </a:lnTo>
                <a:lnTo>
                  <a:pt x="152400" y="58281"/>
                </a:lnTo>
                <a:lnTo>
                  <a:pt x="130850" y="95250"/>
                </a:lnTo>
                <a:close/>
                <a:moveTo>
                  <a:pt x="152400" y="123825"/>
                </a:moveTo>
                <a:cubicBezTo>
                  <a:pt x="133677" y="123825"/>
                  <a:pt x="118110" y="113705"/>
                  <a:pt x="114895" y="100340"/>
                </a:cubicBezTo>
                <a:cubicBezTo>
                  <a:pt x="114121" y="97066"/>
                  <a:pt x="115193" y="93702"/>
                  <a:pt x="116890" y="90785"/>
                </a:cubicBezTo>
                <a:lnTo>
                  <a:pt x="145226" y="42208"/>
                </a:lnTo>
                <a:cubicBezTo>
                  <a:pt x="146715" y="39648"/>
                  <a:pt x="149453" y="38100"/>
                  <a:pt x="152400" y="38100"/>
                </a:cubicBezTo>
                <a:cubicBezTo>
                  <a:pt x="155347" y="38100"/>
                  <a:pt x="158085" y="39678"/>
                  <a:pt x="159574" y="42208"/>
                </a:cubicBezTo>
                <a:lnTo>
                  <a:pt x="187910" y="90785"/>
                </a:lnTo>
                <a:cubicBezTo>
                  <a:pt x="189607" y="93702"/>
                  <a:pt x="190679" y="97066"/>
                  <a:pt x="189905" y="100340"/>
                </a:cubicBezTo>
                <a:cubicBezTo>
                  <a:pt x="186690" y="113675"/>
                  <a:pt x="171123" y="123825"/>
                  <a:pt x="152400" y="123825"/>
                </a:cubicBezTo>
                <a:close/>
                <a:moveTo>
                  <a:pt x="37743" y="58281"/>
                </a:moveTo>
                <a:lnTo>
                  <a:pt x="16193" y="95250"/>
                </a:lnTo>
                <a:lnTo>
                  <a:pt x="59323" y="95250"/>
                </a:lnTo>
                <a:lnTo>
                  <a:pt x="37743" y="58281"/>
                </a:lnTo>
                <a:close/>
                <a:moveTo>
                  <a:pt x="268" y="100340"/>
                </a:moveTo>
                <a:cubicBezTo>
                  <a:pt x="-506" y="97066"/>
                  <a:pt x="566" y="93702"/>
                  <a:pt x="2262" y="90785"/>
                </a:cubicBezTo>
                <a:lnTo>
                  <a:pt x="30599" y="42208"/>
                </a:lnTo>
                <a:cubicBezTo>
                  <a:pt x="32087" y="39648"/>
                  <a:pt x="34826" y="38100"/>
                  <a:pt x="37773" y="38100"/>
                </a:cubicBezTo>
                <a:cubicBezTo>
                  <a:pt x="40719" y="38100"/>
                  <a:pt x="43458" y="39678"/>
                  <a:pt x="44946" y="42208"/>
                </a:cubicBezTo>
                <a:lnTo>
                  <a:pt x="73283" y="90785"/>
                </a:lnTo>
                <a:cubicBezTo>
                  <a:pt x="74980" y="93702"/>
                  <a:pt x="76051" y="97066"/>
                  <a:pt x="75277" y="100340"/>
                </a:cubicBezTo>
                <a:cubicBezTo>
                  <a:pt x="72063" y="113675"/>
                  <a:pt x="56495" y="123825"/>
                  <a:pt x="37773" y="123825"/>
                </a:cubicBezTo>
                <a:cubicBezTo>
                  <a:pt x="19050" y="123825"/>
                  <a:pt x="3483" y="113705"/>
                  <a:pt x="268" y="100340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7"/>
          <p:cNvSpPr/>
          <p:nvPr/>
        </p:nvSpPr>
        <p:spPr>
          <a:xfrm>
            <a:off x="1028700" y="3886200"/>
            <a:ext cx="2781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精度-性能平衡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28700" y="4152900"/>
            <a:ext cx="2781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接近原生FP4吞吐量，同时保持模型质量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5763" y="5043488"/>
            <a:ext cx="5953125" cy="1428750"/>
          </a:xfrm>
          <a:custGeom>
            <a:avLst/>
            <a:gdLst/>
            <a:ahLst/>
            <a:cxnLst/>
            <a:rect l="l" t="t" r="r" b="b"/>
            <a:pathLst>
              <a:path w="5953125" h="1428750">
                <a:moveTo>
                  <a:pt x="0" y="0"/>
                </a:moveTo>
                <a:lnTo>
                  <a:pt x="5953125" y="0"/>
                </a:lnTo>
                <a:lnTo>
                  <a:pt x="5953125" y="1428750"/>
                </a:lnTo>
                <a:lnTo>
                  <a:pt x="0" y="142875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" name="Text 20"/>
          <p:cNvSpPr/>
          <p:nvPr/>
        </p:nvSpPr>
        <p:spPr>
          <a:xfrm>
            <a:off x="542925" y="5200650"/>
            <a:ext cx="5724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应用层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42925" y="5581650"/>
            <a:ext cx="2762250" cy="733425"/>
          </a:xfrm>
          <a:custGeom>
            <a:avLst/>
            <a:gdLst/>
            <a:ahLst/>
            <a:cxnLst/>
            <a:rect l="l" t="t" r="r" b="b"/>
            <a:pathLst>
              <a:path w="2762250" h="733425">
                <a:moveTo>
                  <a:pt x="0" y="0"/>
                </a:moveTo>
                <a:lnTo>
                  <a:pt x="2762250" y="0"/>
                </a:lnTo>
                <a:lnTo>
                  <a:pt x="2762250" y="733425"/>
                </a:lnTo>
                <a:lnTo>
                  <a:pt x="0" y="733425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4" name="Shape 22"/>
          <p:cNvSpPr/>
          <p:nvPr/>
        </p:nvSpPr>
        <p:spPr>
          <a:xfrm>
            <a:off x="1828502" y="57054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Text 23"/>
          <p:cNvSpPr/>
          <p:nvPr/>
        </p:nvSpPr>
        <p:spPr>
          <a:xfrm>
            <a:off x="619125" y="5972175"/>
            <a:ext cx="2609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MoE GEMMs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418954" y="5581650"/>
            <a:ext cx="2762250" cy="733425"/>
          </a:xfrm>
          <a:custGeom>
            <a:avLst/>
            <a:gdLst/>
            <a:ahLst/>
            <a:cxnLst/>
            <a:rect l="l" t="t" r="r" b="b"/>
            <a:pathLst>
              <a:path w="2762250" h="733425">
                <a:moveTo>
                  <a:pt x="0" y="0"/>
                </a:moveTo>
                <a:lnTo>
                  <a:pt x="2762250" y="0"/>
                </a:lnTo>
                <a:lnTo>
                  <a:pt x="2762250" y="733425"/>
                </a:lnTo>
                <a:lnTo>
                  <a:pt x="0" y="733425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Shape 25"/>
          <p:cNvSpPr/>
          <p:nvPr/>
        </p:nvSpPr>
        <p:spPr>
          <a:xfrm>
            <a:off x="4704606" y="57054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35719"/>
                </a:lnTo>
                <a:lnTo>
                  <a:pt x="119063" y="35719"/>
                </a:lnTo>
                <a:lnTo>
                  <a:pt x="119063" y="29766"/>
                </a:lnTo>
                <a:cubicBezTo>
                  <a:pt x="119063" y="19906"/>
                  <a:pt x="127062" y="11906"/>
                  <a:pt x="136922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65484"/>
                </a:lnTo>
                <a:cubicBezTo>
                  <a:pt x="190500" y="75344"/>
                  <a:pt x="182500" y="83344"/>
                  <a:pt x="172641" y="83344"/>
                </a:cubicBezTo>
                <a:lnTo>
                  <a:pt x="136922" y="83344"/>
                </a:lnTo>
                <a:cubicBezTo>
                  <a:pt x="127062" y="83344"/>
                  <a:pt x="119063" y="75344"/>
                  <a:pt x="119063" y="65484"/>
                </a:cubicBezTo>
                <a:lnTo>
                  <a:pt x="119063" y="59531"/>
                </a:lnTo>
                <a:lnTo>
                  <a:pt x="71438" y="59531"/>
                </a:lnTo>
                <a:lnTo>
                  <a:pt x="71438" y="65484"/>
                </a:lnTo>
                <a:cubicBezTo>
                  <a:pt x="71438" y="68200"/>
                  <a:pt x="70805" y="70805"/>
                  <a:pt x="69726" y="73112"/>
                </a:cubicBezTo>
                <a:lnTo>
                  <a:pt x="95250" y="107156"/>
                </a:lnTo>
                <a:lnTo>
                  <a:pt x="125016" y="107156"/>
                </a:lnTo>
                <a:cubicBezTo>
                  <a:pt x="134875" y="107156"/>
                  <a:pt x="142875" y="115156"/>
                  <a:pt x="142875" y="125016"/>
                </a:cubicBezTo>
                <a:lnTo>
                  <a:pt x="142875" y="160734"/>
                </a:lnTo>
                <a:cubicBezTo>
                  <a:pt x="142875" y="170594"/>
                  <a:pt x="134875" y="178594"/>
                  <a:pt x="125016" y="178594"/>
                </a:cubicBezTo>
                <a:lnTo>
                  <a:pt x="89297" y="178594"/>
                </a:lnTo>
                <a:cubicBezTo>
                  <a:pt x="79437" y="178594"/>
                  <a:pt x="71438" y="170594"/>
                  <a:pt x="71438" y="160734"/>
                </a:cubicBezTo>
                <a:lnTo>
                  <a:pt x="71438" y="125016"/>
                </a:lnTo>
                <a:cubicBezTo>
                  <a:pt x="71438" y="122300"/>
                  <a:pt x="72070" y="119695"/>
                  <a:pt x="73149" y="117388"/>
                </a:cubicBezTo>
                <a:lnTo>
                  <a:pt x="47625" y="83344"/>
                </a:ln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6"/>
          <p:cNvSpPr/>
          <p:nvPr/>
        </p:nvSpPr>
        <p:spPr>
          <a:xfrm>
            <a:off x="3495154" y="5972175"/>
            <a:ext cx="2609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O-proj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537945" y="1376363"/>
            <a:ext cx="5267325" cy="5095875"/>
          </a:xfrm>
          <a:custGeom>
            <a:avLst/>
            <a:gdLst/>
            <a:ahLst/>
            <a:cxnLst/>
            <a:rect l="l" t="t" r="r" b="b"/>
            <a:pathLst>
              <a:path w="5267325" h="5095875">
                <a:moveTo>
                  <a:pt x="0" y="0"/>
                </a:moveTo>
                <a:lnTo>
                  <a:pt x="5267325" y="0"/>
                </a:lnTo>
                <a:lnTo>
                  <a:pt x="5267325" y="5095875"/>
                </a:lnTo>
                <a:lnTo>
                  <a:pt x="0" y="50958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8"/>
          <p:cNvSpPr/>
          <p:nvPr/>
        </p:nvSpPr>
        <p:spPr>
          <a:xfrm>
            <a:off x="6685583" y="1571625"/>
            <a:ext cx="4972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FP4量化流程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733208" y="20859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5F6B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Text 30"/>
          <p:cNvSpPr/>
          <p:nvPr/>
        </p:nvSpPr>
        <p:spPr>
          <a:xfrm>
            <a:off x="6902723" y="2219325"/>
            <a:ext cx="285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419008" y="1990725"/>
            <a:ext cx="4191000" cy="723900"/>
          </a:xfrm>
          <a:custGeom>
            <a:avLst/>
            <a:gdLst/>
            <a:ahLst/>
            <a:cxnLst/>
            <a:rect l="l" t="t" r="r" b="b"/>
            <a:pathLst>
              <a:path w="4191000" h="723900">
                <a:moveTo>
                  <a:pt x="0" y="0"/>
                </a:moveTo>
                <a:lnTo>
                  <a:pt x="4191000" y="0"/>
                </a:lnTo>
                <a:lnTo>
                  <a:pt x="4191000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4" name="Text 32"/>
          <p:cNvSpPr/>
          <p:nvPr/>
        </p:nvSpPr>
        <p:spPr>
          <a:xfrm>
            <a:off x="7533308" y="2105025"/>
            <a:ext cx="403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权重量化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533308" y="2371725"/>
            <a:ext cx="403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FP16/FP32 → FP4打包格式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733208" y="29622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5F6B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Text 35"/>
          <p:cNvSpPr/>
          <p:nvPr/>
        </p:nvSpPr>
        <p:spPr>
          <a:xfrm>
            <a:off x="6886649" y="3095625"/>
            <a:ext cx="32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419008" y="2867025"/>
            <a:ext cx="4191000" cy="723900"/>
          </a:xfrm>
          <a:custGeom>
            <a:avLst/>
            <a:gdLst/>
            <a:ahLst/>
            <a:cxnLst/>
            <a:rect l="l" t="t" r="r" b="b"/>
            <a:pathLst>
              <a:path w="4191000" h="723900">
                <a:moveTo>
                  <a:pt x="0" y="0"/>
                </a:moveTo>
                <a:lnTo>
                  <a:pt x="4191000" y="0"/>
                </a:lnTo>
                <a:lnTo>
                  <a:pt x="4191000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9" name="Text 37"/>
          <p:cNvSpPr/>
          <p:nvPr/>
        </p:nvSpPr>
        <p:spPr>
          <a:xfrm>
            <a:off x="7533308" y="2981325"/>
            <a:ext cx="403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缩放因子计算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533308" y="3248025"/>
            <a:ext cx="403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Per-group FP8/FP16 scales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733208" y="38385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Text 40"/>
          <p:cNvSpPr/>
          <p:nvPr/>
        </p:nvSpPr>
        <p:spPr>
          <a:xfrm>
            <a:off x="6884119" y="3971925"/>
            <a:ext cx="32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428533" y="3743325"/>
            <a:ext cx="4181475" cy="723900"/>
          </a:xfrm>
          <a:custGeom>
            <a:avLst/>
            <a:gdLst/>
            <a:ahLst/>
            <a:cxnLst/>
            <a:rect l="l" t="t" r="r" b="b"/>
            <a:pathLst>
              <a:path w="4181475" h="723900">
                <a:moveTo>
                  <a:pt x="0" y="0"/>
                </a:moveTo>
                <a:lnTo>
                  <a:pt x="4181475" y="0"/>
                </a:lnTo>
                <a:lnTo>
                  <a:pt x="4181475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4" name="Shape 42"/>
          <p:cNvSpPr/>
          <p:nvPr/>
        </p:nvSpPr>
        <p:spPr>
          <a:xfrm>
            <a:off x="7428533" y="3743325"/>
            <a:ext cx="19050" cy="723900"/>
          </a:xfrm>
          <a:custGeom>
            <a:avLst/>
            <a:gdLst/>
            <a:ahLst/>
            <a:cxnLst/>
            <a:rect l="l" t="t" r="r" b="b"/>
            <a:pathLst>
              <a:path w="19050" h="723900">
                <a:moveTo>
                  <a:pt x="0" y="0"/>
                </a:moveTo>
                <a:lnTo>
                  <a:pt x="19050" y="0"/>
                </a:lnTo>
                <a:lnTo>
                  <a:pt x="19050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5" name="Text 43"/>
          <p:cNvSpPr/>
          <p:nvPr/>
        </p:nvSpPr>
        <p:spPr>
          <a:xfrm>
            <a:off x="7552358" y="3857625"/>
            <a:ext cx="4019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运行时反量化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552358" y="4124325"/>
            <a:ext cx="4019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张量核心内实时dequantize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733208" y="47148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Text 46"/>
          <p:cNvSpPr/>
          <p:nvPr/>
        </p:nvSpPr>
        <p:spPr>
          <a:xfrm>
            <a:off x="6884343" y="4848225"/>
            <a:ext cx="32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428533" y="4619625"/>
            <a:ext cx="4181475" cy="723900"/>
          </a:xfrm>
          <a:custGeom>
            <a:avLst/>
            <a:gdLst/>
            <a:ahLst/>
            <a:cxnLst/>
            <a:rect l="l" t="t" r="r" b="b"/>
            <a:pathLst>
              <a:path w="4181475" h="723900">
                <a:moveTo>
                  <a:pt x="0" y="0"/>
                </a:moveTo>
                <a:lnTo>
                  <a:pt x="4181475" y="0"/>
                </a:lnTo>
                <a:lnTo>
                  <a:pt x="4181475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0" name="Shape 48"/>
          <p:cNvSpPr/>
          <p:nvPr/>
        </p:nvSpPr>
        <p:spPr>
          <a:xfrm>
            <a:off x="7428533" y="4619625"/>
            <a:ext cx="19050" cy="723900"/>
          </a:xfrm>
          <a:custGeom>
            <a:avLst/>
            <a:gdLst/>
            <a:ahLst/>
            <a:cxnLst/>
            <a:rect l="l" t="t" r="r" b="b"/>
            <a:pathLst>
              <a:path w="19050" h="723900">
                <a:moveTo>
                  <a:pt x="0" y="0"/>
                </a:moveTo>
                <a:lnTo>
                  <a:pt x="19050" y="0"/>
                </a:lnTo>
                <a:lnTo>
                  <a:pt x="19050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1" name="Text 49"/>
          <p:cNvSpPr/>
          <p:nvPr/>
        </p:nvSpPr>
        <p:spPr>
          <a:xfrm>
            <a:off x="7552358" y="4733925"/>
            <a:ext cx="4019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GEMM计算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552358" y="5000625"/>
            <a:ext cx="4019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近原生FP4吞吐量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737970" y="5500688"/>
            <a:ext cx="4867275" cy="466725"/>
          </a:xfrm>
          <a:custGeom>
            <a:avLst/>
            <a:gdLst/>
            <a:ahLst/>
            <a:cxnLst/>
            <a:rect l="l" t="t" r="r" b="b"/>
            <a:pathLst>
              <a:path w="4867275" h="466725">
                <a:moveTo>
                  <a:pt x="0" y="0"/>
                </a:moveTo>
                <a:lnTo>
                  <a:pt x="4867275" y="0"/>
                </a:lnTo>
                <a:lnTo>
                  <a:pt x="4867275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10196"/>
            </a:srgbClr>
          </a:solidFill>
          <a:ln w="12700">
            <a:solidFill>
              <a:srgbClr val="B89A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Shape 52"/>
          <p:cNvSpPr/>
          <p:nvPr/>
        </p:nvSpPr>
        <p:spPr>
          <a:xfrm>
            <a:off x="7749034" y="5662613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5" name="Text 53"/>
          <p:cNvSpPr/>
          <p:nvPr/>
        </p:nvSpPr>
        <p:spPr>
          <a:xfrm>
            <a:off x="7066583" y="5619750"/>
            <a:ext cx="445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关键优势：</a:t>
            </a:r>
            <a:r>
              <a:rPr lang="en-US" sz="12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4x存储压缩，通信量减少4x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LOW-PRECISION OPERATIONS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低精度运算优化：FP8 GEMM与NVFP4 Dispatch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400050" y="1371600"/>
            <a:ext cx="5600700" cy="4152900"/>
          </a:xfrm>
          <a:custGeom>
            <a:avLst/>
            <a:gdLst/>
            <a:ahLst/>
            <a:cxnLst/>
            <a:rect l="l" t="t" r="r" b="b"/>
            <a:pathLst>
              <a:path w="5600700" h="4152900">
                <a:moveTo>
                  <a:pt x="0" y="0"/>
                </a:moveTo>
                <a:lnTo>
                  <a:pt x="5600700" y="0"/>
                </a:lnTo>
                <a:lnTo>
                  <a:pt x="5600700" y="4152900"/>
                </a:lnTo>
                <a:lnTo>
                  <a:pt x="0" y="41529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400050" y="1371600"/>
            <a:ext cx="38100" cy="4152900"/>
          </a:xfrm>
          <a:custGeom>
            <a:avLst/>
            <a:gdLst/>
            <a:ahLst/>
            <a:cxnLst/>
            <a:rect l="l" t="t" r="r" b="b"/>
            <a:pathLst>
              <a:path w="38100" h="4152900">
                <a:moveTo>
                  <a:pt x="0" y="0"/>
                </a:moveTo>
                <a:lnTo>
                  <a:pt x="38100" y="0"/>
                </a:lnTo>
                <a:lnTo>
                  <a:pt x="38100" y="4152900"/>
                </a:lnTo>
                <a:lnTo>
                  <a:pt x="0" y="41529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609600" y="1562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Shape 6"/>
          <p:cNvSpPr/>
          <p:nvPr/>
        </p:nvSpPr>
        <p:spPr>
          <a:xfrm>
            <a:off x="731044" y="16954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7156" y="11906"/>
                </a:moveTo>
                <a:cubicBezTo>
                  <a:pt x="77093" y="11906"/>
                  <a:pt x="53020" y="25598"/>
                  <a:pt x="35496" y="41895"/>
                </a:cubicBezTo>
                <a:cubicBezTo>
                  <a:pt x="18083" y="58080"/>
                  <a:pt x="6437" y="77391"/>
                  <a:pt x="893" y="90674"/>
                </a:cubicBezTo>
                <a:cubicBezTo>
                  <a:pt x="-335" y="93613"/>
                  <a:pt x="-335" y="96887"/>
                  <a:pt x="893" y="99826"/>
                </a:cubicBezTo>
                <a:cubicBezTo>
                  <a:pt x="6437" y="113109"/>
                  <a:pt x="18083" y="132457"/>
                  <a:pt x="35496" y="148605"/>
                </a:cubicBezTo>
                <a:cubicBezTo>
                  <a:pt x="53020" y="164864"/>
                  <a:pt x="77093" y="178594"/>
                  <a:pt x="107156" y="178594"/>
                </a:cubicBezTo>
                <a:cubicBezTo>
                  <a:pt x="137220" y="178594"/>
                  <a:pt x="161292" y="164902"/>
                  <a:pt x="178817" y="148605"/>
                </a:cubicBezTo>
                <a:cubicBezTo>
                  <a:pt x="196230" y="132420"/>
                  <a:pt x="207876" y="113109"/>
                  <a:pt x="213420" y="99826"/>
                </a:cubicBezTo>
                <a:cubicBezTo>
                  <a:pt x="214647" y="96887"/>
                  <a:pt x="214647" y="93613"/>
                  <a:pt x="213420" y="90674"/>
                </a:cubicBezTo>
                <a:cubicBezTo>
                  <a:pt x="207876" y="77391"/>
                  <a:pt x="196230" y="58043"/>
                  <a:pt x="178817" y="41895"/>
                </a:cubicBezTo>
                <a:cubicBezTo>
                  <a:pt x="161292" y="25636"/>
                  <a:pt x="137220" y="11906"/>
                  <a:pt x="107156" y="11906"/>
                </a:cubicBezTo>
                <a:close/>
                <a:moveTo>
                  <a:pt x="53578" y="95250"/>
                </a:moveTo>
                <a:cubicBezTo>
                  <a:pt x="53578" y="65679"/>
                  <a:pt x="77586" y="41672"/>
                  <a:pt x="107156" y="41672"/>
                </a:cubicBezTo>
                <a:cubicBezTo>
                  <a:pt x="136727" y="41672"/>
                  <a:pt x="160734" y="65679"/>
                  <a:pt x="160734" y="95250"/>
                </a:cubicBezTo>
                <a:cubicBezTo>
                  <a:pt x="160734" y="124821"/>
                  <a:pt x="136727" y="148828"/>
                  <a:pt x="107156" y="148828"/>
                </a:cubicBezTo>
                <a:cubicBezTo>
                  <a:pt x="77586" y="148828"/>
                  <a:pt x="53578" y="124821"/>
                  <a:pt x="53578" y="95250"/>
                </a:cubicBezTo>
                <a:close/>
                <a:moveTo>
                  <a:pt x="107156" y="71438"/>
                </a:moveTo>
                <a:cubicBezTo>
                  <a:pt x="107156" y="84572"/>
                  <a:pt x="96478" y="95250"/>
                  <a:pt x="83344" y="95250"/>
                </a:cubicBezTo>
                <a:cubicBezTo>
                  <a:pt x="79065" y="95250"/>
                  <a:pt x="75047" y="94134"/>
                  <a:pt x="71549" y="92125"/>
                </a:cubicBezTo>
                <a:cubicBezTo>
                  <a:pt x="71177" y="96180"/>
                  <a:pt x="71512" y="100347"/>
                  <a:pt x="72628" y="104477"/>
                </a:cubicBezTo>
                <a:cubicBezTo>
                  <a:pt x="77725" y="123527"/>
                  <a:pt x="97334" y="134838"/>
                  <a:pt x="116384" y="129741"/>
                </a:cubicBezTo>
                <a:cubicBezTo>
                  <a:pt x="135434" y="124644"/>
                  <a:pt x="146745" y="105035"/>
                  <a:pt x="141647" y="85985"/>
                </a:cubicBezTo>
                <a:cubicBezTo>
                  <a:pt x="137108" y="68982"/>
                  <a:pt x="120997" y="58155"/>
                  <a:pt x="104031" y="59643"/>
                </a:cubicBezTo>
                <a:cubicBezTo>
                  <a:pt x="106003" y="63103"/>
                  <a:pt x="107156" y="67121"/>
                  <a:pt x="107156" y="71438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181100" y="1638300"/>
            <a:ext cx="2200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FP8 GEMM for MLA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9600" y="2171700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对于DeepSeek的多头潜在注意力(MLA)机制，query up-projection（从潜在空间到完整query维度）受益于FP8量化。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9600" y="2819400"/>
            <a:ext cx="5200650" cy="762000"/>
          </a:xfrm>
          <a:custGeom>
            <a:avLst/>
            <a:gdLst/>
            <a:ahLst/>
            <a:cxnLst/>
            <a:rect l="l" t="t" r="r" b="b"/>
            <a:pathLst>
              <a:path w="5200650" h="762000">
                <a:moveTo>
                  <a:pt x="0" y="0"/>
                </a:moveTo>
                <a:lnTo>
                  <a:pt x="5200650" y="0"/>
                </a:lnTo>
                <a:lnTo>
                  <a:pt x="52006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Shape 10"/>
          <p:cNvSpPr/>
          <p:nvPr/>
        </p:nvSpPr>
        <p:spPr>
          <a:xfrm>
            <a:off x="742950" y="2971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914400" y="2933700"/>
            <a:ext cx="4857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精度敏感性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23900" y="323850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注意力投影对量化更敏感，FP8的更高精度可保持注意力质量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9600" y="3695700"/>
            <a:ext cx="5200650" cy="762000"/>
          </a:xfrm>
          <a:custGeom>
            <a:avLst/>
            <a:gdLst/>
            <a:ahLst/>
            <a:cxnLst/>
            <a:rect l="l" t="t" r="r" b="b"/>
            <a:pathLst>
              <a:path w="5200650" h="762000">
                <a:moveTo>
                  <a:pt x="0" y="0"/>
                </a:moveTo>
                <a:lnTo>
                  <a:pt x="5200650" y="0"/>
                </a:lnTo>
                <a:lnTo>
                  <a:pt x="52006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4"/>
          <p:cNvSpPr/>
          <p:nvPr/>
        </p:nvSpPr>
        <p:spPr>
          <a:xfrm>
            <a:off x="742950" y="3848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95250"/>
                </a:moveTo>
                <a:lnTo>
                  <a:pt x="7293" y="95250"/>
                </a:lnTo>
                <a:cubicBezTo>
                  <a:pt x="-119" y="95250"/>
                  <a:pt x="-4673" y="87184"/>
                  <a:pt x="-863" y="80814"/>
                </a:cubicBezTo>
                <a:lnTo>
                  <a:pt x="14883" y="54560"/>
                </a:lnTo>
                <a:cubicBezTo>
                  <a:pt x="17472" y="50244"/>
                  <a:pt x="22116" y="47625"/>
                  <a:pt x="27146" y="47625"/>
                </a:cubicBezTo>
                <a:lnTo>
                  <a:pt x="55424" y="47625"/>
                </a:lnTo>
                <a:cubicBezTo>
                  <a:pt x="78075" y="9257"/>
                  <a:pt x="111859" y="7322"/>
                  <a:pt x="134451" y="10626"/>
                </a:cubicBezTo>
                <a:cubicBezTo>
                  <a:pt x="138261" y="11192"/>
                  <a:pt x="141238" y="14168"/>
                  <a:pt x="141774" y="17949"/>
                </a:cubicBezTo>
                <a:cubicBezTo>
                  <a:pt x="145078" y="40541"/>
                  <a:pt x="143143" y="74325"/>
                  <a:pt x="104775" y="96976"/>
                </a:cubicBezTo>
                <a:lnTo>
                  <a:pt x="104775" y="125254"/>
                </a:lnTo>
                <a:cubicBezTo>
                  <a:pt x="104775" y="130284"/>
                  <a:pt x="102156" y="134928"/>
                  <a:pt x="97840" y="137517"/>
                </a:cubicBezTo>
                <a:lnTo>
                  <a:pt x="71586" y="153263"/>
                </a:lnTo>
                <a:cubicBezTo>
                  <a:pt x="65246" y="157073"/>
                  <a:pt x="57150" y="152489"/>
                  <a:pt x="57150" y="145107"/>
                </a:cubicBezTo>
                <a:lnTo>
                  <a:pt x="57150" y="114300"/>
                </a:lnTo>
                <a:cubicBezTo>
                  <a:pt x="57150" y="103793"/>
                  <a:pt x="48607" y="95250"/>
                  <a:pt x="38100" y="95250"/>
                </a:cubicBezTo>
                <a:lnTo>
                  <a:pt x="38070" y="95250"/>
                </a:lnTo>
                <a:close/>
                <a:moveTo>
                  <a:pt x="119062" y="47625"/>
                </a:moveTo>
                <a:cubicBezTo>
                  <a:pt x="119062" y="39740"/>
                  <a:pt x="112660" y="33338"/>
                  <a:pt x="104775" y="33338"/>
                </a:cubicBezTo>
                <a:cubicBezTo>
                  <a:pt x="96890" y="33338"/>
                  <a:pt x="90488" y="39740"/>
                  <a:pt x="90488" y="47625"/>
                </a:cubicBezTo>
                <a:cubicBezTo>
                  <a:pt x="90488" y="55510"/>
                  <a:pt x="96890" y="61912"/>
                  <a:pt x="104775" y="61912"/>
                </a:cubicBezTo>
                <a:cubicBezTo>
                  <a:pt x="112660" y="61912"/>
                  <a:pt x="119062" y="55510"/>
                  <a:pt x="119062" y="47625"/>
                </a:cubicBez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914400" y="3810000"/>
            <a:ext cx="4857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性能提升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23900" y="411480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相比FP16实现显著加速，同时保持注意力质量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09600" y="4572000"/>
            <a:ext cx="5200650" cy="762000"/>
          </a:xfrm>
          <a:custGeom>
            <a:avLst/>
            <a:gdLst/>
            <a:ahLst/>
            <a:cxnLst/>
            <a:rect l="l" t="t" r="r" b="b"/>
            <a:pathLst>
              <a:path w="5200650" h="762000">
                <a:moveTo>
                  <a:pt x="0" y="0"/>
                </a:moveTo>
                <a:lnTo>
                  <a:pt x="5200650" y="0"/>
                </a:lnTo>
                <a:lnTo>
                  <a:pt x="52006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8"/>
          <p:cNvSpPr/>
          <p:nvPr/>
        </p:nvSpPr>
        <p:spPr>
          <a:xfrm>
            <a:off x="723900" y="472440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23795" y="62657"/>
                </a:moveTo>
                <a:cubicBezTo>
                  <a:pt x="127427" y="61674"/>
                  <a:pt x="131237" y="63401"/>
                  <a:pt x="132874" y="66764"/>
                </a:cubicBezTo>
                <a:lnTo>
                  <a:pt x="138410" y="77956"/>
                </a:lnTo>
                <a:cubicBezTo>
                  <a:pt x="141476" y="78373"/>
                  <a:pt x="144482" y="79206"/>
                  <a:pt x="147310" y="80367"/>
                </a:cubicBezTo>
                <a:lnTo>
                  <a:pt x="157728" y="73432"/>
                </a:lnTo>
                <a:cubicBezTo>
                  <a:pt x="160853" y="71348"/>
                  <a:pt x="164991" y="71765"/>
                  <a:pt x="167640" y="74414"/>
                </a:cubicBezTo>
                <a:lnTo>
                  <a:pt x="173355" y="80129"/>
                </a:lnTo>
                <a:cubicBezTo>
                  <a:pt x="176004" y="82778"/>
                  <a:pt x="176421" y="86945"/>
                  <a:pt x="174337" y="90041"/>
                </a:cubicBezTo>
                <a:lnTo>
                  <a:pt x="167402" y="100429"/>
                </a:lnTo>
                <a:cubicBezTo>
                  <a:pt x="167967" y="101828"/>
                  <a:pt x="168473" y="103287"/>
                  <a:pt x="168890" y="104805"/>
                </a:cubicBezTo>
                <a:cubicBezTo>
                  <a:pt x="169307" y="106323"/>
                  <a:pt x="169575" y="107811"/>
                  <a:pt x="169783" y="109329"/>
                </a:cubicBezTo>
                <a:lnTo>
                  <a:pt x="181005" y="114866"/>
                </a:lnTo>
                <a:cubicBezTo>
                  <a:pt x="184368" y="116532"/>
                  <a:pt x="186095" y="120342"/>
                  <a:pt x="185112" y="123944"/>
                </a:cubicBezTo>
                <a:lnTo>
                  <a:pt x="183029" y="131743"/>
                </a:lnTo>
                <a:cubicBezTo>
                  <a:pt x="182047" y="135344"/>
                  <a:pt x="178683" y="137785"/>
                  <a:pt x="174933" y="137547"/>
                </a:cubicBezTo>
                <a:lnTo>
                  <a:pt x="162431" y="136743"/>
                </a:lnTo>
                <a:cubicBezTo>
                  <a:pt x="160556" y="139154"/>
                  <a:pt x="158383" y="141387"/>
                  <a:pt x="155912" y="143292"/>
                </a:cubicBezTo>
                <a:lnTo>
                  <a:pt x="156716" y="155764"/>
                </a:lnTo>
                <a:cubicBezTo>
                  <a:pt x="156954" y="159514"/>
                  <a:pt x="154513" y="162907"/>
                  <a:pt x="150912" y="163860"/>
                </a:cubicBezTo>
                <a:lnTo>
                  <a:pt x="143113" y="165943"/>
                </a:lnTo>
                <a:cubicBezTo>
                  <a:pt x="139482" y="166926"/>
                  <a:pt x="135701" y="165199"/>
                  <a:pt x="134035" y="161836"/>
                </a:cubicBezTo>
                <a:lnTo>
                  <a:pt x="128498" y="150644"/>
                </a:lnTo>
                <a:cubicBezTo>
                  <a:pt x="125432" y="150227"/>
                  <a:pt x="122426" y="149394"/>
                  <a:pt x="119598" y="148233"/>
                </a:cubicBezTo>
                <a:lnTo>
                  <a:pt x="109180" y="155168"/>
                </a:lnTo>
                <a:cubicBezTo>
                  <a:pt x="106055" y="157252"/>
                  <a:pt x="101918" y="156835"/>
                  <a:pt x="99268" y="154186"/>
                </a:cubicBezTo>
                <a:lnTo>
                  <a:pt x="93553" y="148471"/>
                </a:lnTo>
                <a:cubicBezTo>
                  <a:pt x="90904" y="145822"/>
                  <a:pt x="90488" y="141684"/>
                  <a:pt x="92571" y="138559"/>
                </a:cubicBezTo>
                <a:lnTo>
                  <a:pt x="99506" y="128141"/>
                </a:lnTo>
                <a:cubicBezTo>
                  <a:pt x="98941" y="126742"/>
                  <a:pt x="98435" y="125284"/>
                  <a:pt x="98018" y="123765"/>
                </a:cubicBezTo>
                <a:cubicBezTo>
                  <a:pt x="97601" y="122247"/>
                  <a:pt x="97334" y="120729"/>
                  <a:pt x="97125" y="119241"/>
                </a:cubicBezTo>
                <a:lnTo>
                  <a:pt x="85904" y="113705"/>
                </a:lnTo>
                <a:cubicBezTo>
                  <a:pt x="82540" y="112038"/>
                  <a:pt x="80843" y="108228"/>
                  <a:pt x="81796" y="104626"/>
                </a:cubicBezTo>
                <a:lnTo>
                  <a:pt x="83880" y="96828"/>
                </a:lnTo>
                <a:cubicBezTo>
                  <a:pt x="84862" y="93226"/>
                  <a:pt x="88225" y="90785"/>
                  <a:pt x="91976" y="91023"/>
                </a:cubicBezTo>
                <a:lnTo>
                  <a:pt x="104448" y="91827"/>
                </a:lnTo>
                <a:cubicBezTo>
                  <a:pt x="106323" y="89416"/>
                  <a:pt x="108496" y="87184"/>
                  <a:pt x="110966" y="85279"/>
                </a:cubicBezTo>
                <a:lnTo>
                  <a:pt x="110163" y="72836"/>
                </a:lnTo>
                <a:cubicBezTo>
                  <a:pt x="109924" y="69086"/>
                  <a:pt x="112365" y="65693"/>
                  <a:pt x="115967" y="64740"/>
                </a:cubicBezTo>
                <a:lnTo>
                  <a:pt x="123765" y="62657"/>
                </a:lnTo>
                <a:close/>
                <a:moveTo>
                  <a:pt x="133469" y="101203"/>
                </a:moveTo>
                <a:cubicBezTo>
                  <a:pt x="126241" y="101211"/>
                  <a:pt x="120379" y="107087"/>
                  <a:pt x="120387" y="114315"/>
                </a:cubicBezTo>
                <a:cubicBezTo>
                  <a:pt x="120395" y="121543"/>
                  <a:pt x="126270" y="127405"/>
                  <a:pt x="133499" y="127397"/>
                </a:cubicBezTo>
                <a:cubicBezTo>
                  <a:pt x="140727" y="127389"/>
                  <a:pt x="146589" y="121513"/>
                  <a:pt x="146581" y="114285"/>
                </a:cubicBezTo>
                <a:cubicBezTo>
                  <a:pt x="146573" y="107057"/>
                  <a:pt x="140697" y="101195"/>
                  <a:pt x="133469" y="101203"/>
                </a:cubicBezTo>
                <a:close/>
                <a:moveTo>
                  <a:pt x="66943" y="-13543"/>
                </a:moveTo>
                <a:lnTo>
                  <a:pt x="74741" y="-11460"/>
                </a:lnTo>
                <a:cubicBezTo>
                  <a:pt x="78343" y="-10477"/>
                  <a:pt x="80784" y="-7084"/>
                  <a:pt x="80546" y="-3364"/>
                </a:cubicBezTo>
                <a:lnTo>
                  <a:pt x="79742" y="9079"/>
                </a:lnTo>
                <a:cubicBezTo>
                  <a:pt x="82213" y="10984"/>
                  <a:pt x="84386" y="13186"/>
                  <a:pt x="86261" y="15627"/>
                </a:cubicBezTo>
                <a:lnTo>
                  <a:pt x="98762" y="14823"/>
                </a:lnTo>
                <a:cubicBezTo>
                  <a:pt x="102483" y="14585"/>
                  <a:pt x="105876" y="17026"/>
                  <a:pt x="106859" y="20628"/>
                </a:cubicBezTo>
                <a:lnTo>
                  <a:pt x="108942" y="28426"/>
                </a:lnTo>
                <a:cubicBezTo>
                  <a:pt x="109895" y="32028"/>
                  <a:pt x="108198" y="35838"/>
                  <a:pt x="104835" y="37505"/>
                </a:cubicBezTo>
                <a:lnTo>
                  <a:pt x="93613" y="43041"/>
                </a:lnTo>
                <a:cubicBezTo>
                  <a:pt x="93405" y="44559"/>
                  <a:pt x="93107" y="46077"/>
                  <a:pt x="92720" y="47565"/>
                </a:cubicBezTo>
                <a:cubicBezTo>
                  <a:pt x="92333" y="49054"/>
                  <a:pt x="91797" y="50542"/>
                  <a:pt x="91232" y="51941"/>
                </a:cubicBezTo>
                <a:lnTo>
                  <a:pt x="98167" y="62359"/>
                </a:lnTo>
                <a:cubicBezTo>
                  <a:pt x="100251" y="65484"/>
                  <a:pt x="99834" y="69622"/>
                  <a:pt x="97185" y="72271"/>
                </a:cubicBezTo>
                <a:lnTo>
                  <a:pt x="91470" y="77986"/>
                </a:lnTo>
                <a:cubicBezTo>
                  <a:pt x="88821" y="80635"/>
                  <a:pt x="84683" y="81052"/>
                  <a:pt x="81558" y="78968"/>
                </a:cubicBezTo>
                <a:lnTo>
                  <a:pt x="71140" y="72033"/>
                </a:lnTo>
                <a:cubicBezTo>
                  <a:pt x="68312" y="73194"/>
                  <a:pt x="65306" y="74027"/>
                  <a:pt x="62240" y="74444"/>
                </a:cubicBezTo>
                <a:lnTo>
                  <a:pt x="56704" y="85636"/>
                </a:lnTo>
                <a:cubicBezTo>
                  <a:pt x="55037" y="88999"/>
                  <a:pt x="51227" y="90696"/>
                  <a:pt x="47625" y="89743"/>
                </a:cubicBezTo>
                <a:lnTo>
                  <a:pt x="39826" y="87660"/>
                </a:lnTo>
                <a:cubicBezTo>
                  <a:pt x="36195" y="86678"/>
                  <a:pt x="33784" y="83284"/>
                  <a:pt x="34022" y="79564"/>
                </a:cubicBezTo>
                <a:lnTo>
                  <a:pt x="34826" y="67092"/>
                </a:lnTo>
                <a:cubicBezTo>
                  <a:pt x="32355" y="65187"/>
                  <a:pt x="30182" y="62984"/>
                  <a:pt x="28307" y="60543"/>
                </a:cubicBezTo>
                <a:lnTo>
                  <a:pt x="15806" y="61347"/>
                </a:lnTo>
                <a:cubicBezTo>
                  <a:pt x="12085" y="61585"/>
                  <a:pt x="8692" y="59144"/>
                  <a:pt x="7709" y="55543"/>
                </a:cubicBezTo>
                <a:lnTo>
                  <a:pt x="5626" y="47744"/>
                </a:lnTo>
                <a:cubicBezTo>
                  <a:pt x="4673" y="44142"/>
                  <a:pt x="6370" y="40332"/>
                  <a:pt x="9733" y="38666"/>
                </a:cubicBezTo>
                <a:lnTo>
                  <a:pt x="20955" y="33129"/>
                </a:lnTo>
                <a:cubicBezTo>
                  <a:pt x="21163" y="31611"/>
                  <a:pt x="21461" y="30123"/>
                  <a:pt x="21848" y="28605"/>
                </a:cubicBezTo>
                <a:cubicBezTo>
                  <a:pt x="22265" y="27087"/>
                  <a:pt x="22741" y="25628"/>
                  <a:pt x="23336" y="24229"/>
                </a:cubicBezTo>
                <a:lnTo>
                  <a:pt x="16401" y="13841"/>
                </a:lnTo>
                <a:cubicBezTo>
                  <a:pt x="14317" y="10716"/>
                  <a:pt x="14734" y="6578"/>
                  <a:pt x="17383" y="3929"/>
                </a:cubicBezTo>
                <a:lnTo>
                  <a:pt x="23098" y="-1786"/>
                </a:lnTo>
                <a:cubicBezTo>
                  <a:pt x="25747" y="-4435"/>
                  <a:pt x="29885" y="-4852"/>
                  <a:pt x="33010" y="-2768"/>
                </a:cubicBezTo>
                <a:lnTo>
                  <a:pt x="43428" y="4167"/>
                </a:lnTo>
                <a:cubicBezTo>
                  <a:pt x="46256" y="3006"/>
                  <a:pt x="49262" y="2173"/>
                  <a:pt x="52328" y="1756"/>
                </a:cubicBezTo>
                <a:lnTo>
                  <a:pt x="57864" y="-9436"/>
                </a:lnTo>
                <a:cubicBezTo>
                  <a:pt x="59531" y="-12799"/>
                  <a:pt x="63311" y="-14496"/>
                  <a:pt x="66943" y="-13543"/>
                </a:cubicBezTo>
                <a:close/>
                <a:moveTo>
                  <a:pt x="57269" y="25003"/>
                </a:moveTo>
                <a:cubicBezTo>
                  <a:pt x="50041" y="25003"/>
                  <a:pt x="44172" y="30872"/>
                  <a:pt x="44172" y="38100"/>
                </a:cubicBezTo>
                <a:cubicBezTo>
                  <a:pt x="44172" y="45328"/>
                  <a:pt x="50041" y="51197"/>
                  <a:pt x="57269" y="51197"/>
                </a:cubicBezTo>
                <a:cubicBezTo>
                  <a:pt x="64497" y="51197"/>
                  <a:pt x="70366" y="45328"/>
                  <a:pt x="70366" y="38100"/>
                </a:cubicBezTo>
                <a:cubicBezTo>
                  <a:pt x="70366" y="30872"/>
                  <a:pt x="64497" y="25003"/>
                  <a:pt x="57269" y="25003"/>
                </a:cubicBez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9"/>
          <p:cNvSpPr/>
          <p:nvPr/>
        </p:nvSpPr>
        <p:spPr>
          <a:xfrm>
            <a:off x="914400" y="4686300"/>
            <a:ext cx="4857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应用场景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23900" y="499110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Query up-projection, Key/Value projections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10300" y="1371600"/>
            <a:ext cx="5600700" cy="4152900"/>
          </a:xfrm>
          <a:custGeom>
            <a:avLst/>
            <a:gdLst/>
            <a:ahLst/>
            <a:cxnLst/>
            <a:rect l="l" t="t" r="r" b="b"/>
            <a:pathLst>
              <a:path w="5600700" h="4152900">
                <a:moveTo>
                  <a:pt x="0" y="0"/>
                </a:moveTo>
                <a:lnTo>
                  <a:pt x="5600700" y="0"/>
                </a:lnTo>
                <a:lnTo>
                  <a:pt x="5600700" y="4152900"/>
                </a:lnTo>
                <a:lnTo>
                  <a:pt x="0" y="41529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4" name="Shape 22"/>
          <p:cNvSpPr/>
          <p:nvPr/>
        </p:nvSpPr>
        <p:spPr>
          <a:xfrm>
            <a:off x="6210300" y="1371600"/>
            <a:ext cx="38100" cy="4152900"/>
          </a:xfrm>
          <a:custGeom>
            <a:avLst/>
            <a:gdLst/>
            <a:ahLst/>
            <a:cxnLst/>
            <a:rect l="l" t="t" r="r" b="b"/>
            <a:pathLst>
              <a:path w="38100" h="4152900">
                <a:moveTo>
                  <a:pt x="0" y="0"/>
                </a:moveTo>
                <a:lnTo>
                  <a:pt x="38100" y="0"/>
                </a:lnTo>
                <a:lnTo>
                  <a:pt x="38100" y="4152900"/>
                </a:lnTo>
                <a:lnTo>
                  <a:pt x="0" y="41529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Shape 23"/>
          <p:cNvSpPr/>
          <p:nvPr/>
        </p:nvSpPr>
        <p:spPr>
          <a:xfrm>
            <a:off x="6419850" y="1562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Shape 24"/>
          <p:cNvSpPr/>
          <p:nvPr/>
        </p:nvSpPr>
        <p:spPr>
          <a:xfrm>
            <a:off x="6553200" y="16954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56034"/>
                </a:moveTo>
                <a:lnTo>
                  <a:pt x="151284" y="91753"/>
                </a:lnTo>
                <a:cubicBezTo>
                  <a:pt x="147861" y="95176"/>
                  <a:pt x="142763" y="96180"/>
                  <a:pt x="138299" y="94320"/>
                </a:cubicBezTo>
                <a:cubicBezTo>
                  <a:pt x="133834" y="92459"/>
                  <a:pt x="130969" y="88143"/>
                  <a:pt x="130969" y="83344"/>
                </a:cubicBezTo>
                <a:lnTo>
                  <a:pt x="130969" y="59531"/>
                </a:lnTo>
                <a:lnTo>
                  <a:pt x="11906" y="59531"/>
                </a:lnTo>
                <a:cubicBezTo>
                  <a:pt x="5321" y="59531"/>
                  <a:pt x="0" y="54211"/>
                  <a:pt x="0" y="47625"/>
                </a:cubicBezTo>
                <a:cubicBezTo>
                  <a:pt x="0" y="41039"/>
                  <a:pt x="5321" y="35719"/>
                  <a:pt x="11906" y="35719"/>
                </a:cubicBezTo>
                <a:lnTo>
                  <a:pt x="130969" y="35719"/>
                </a:lnTo>
                <a:lnTo>
                  <a:pt x="130969" y="11906"/>
                </a:lnTo>
                <a:cubicBezTo>
                  <a:pt x="130969" y="7107"/>
                  <a:pt x="133871" y="2753"/>
                  <a:pt x="138336" y="893"/>
                </a:cubicBezTo>
                <a:cubicBezTo>
                  <a:pt x="142801" y="-967"/>
                  <a:pt x="147898" y="74"/>
                  <a:pt x="151321" y="3460"/>
                </a:cubicBezTo>
                <a:lnTo>
                  <a:pt x="187040" y="39179"/>
                </a:lnTo>
                <a:cubicBezTo>
                  <a:pt x="191691" y="43830"/>
                  <a:pt x="191691" y="51383"/>
                  <a:pt x="187040" y="56034"/>
                </a:cubicBezTo>
                <a:close/>
                <a:moveTo>
                  <a:pt x="39179" y="187003"/>
                </a:moveTo>
                <a:lnTo>
                  <a:pt x="3460" y="151284"/>
                </a:lnTo>
                <a:cubicBezTo>
                  <a:pt x="-1191" y="146633"/>
                  <a:pt x="-1191" y="139080"/>
                  <a:pt x="3460" y="134429"/>
                </a:cubicBezTo>
                <a:lnTo>
                  <a:pt x="39179" y="98710"/>
                </a:lnTo>
                <a:cubicBezTo>
                  <a:pt x="42602" y="95287"/>
                  <a:pt x="47699" y="94283"/>
                  <a:pt x="52164" y="96143"/>
                </a:cubicBezTo>
                <a:cubicBezTo>
                  <a:pt x="56629" y="98003"/>
                  <a:pt x="59531" y="102357"/>
                  <a:pt x="59531" y="107156"/>
                </a:cubicBezTo>
                <a:lnTo>
                  <a:pt x="59531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cubicBezTo>
                  <a:pt x="190500" y="149461"/>
                  <a:pt x="185179" y="154781"/>
                  <a:pt x="178594" y="154781"/>
                </a:cubicBezTo>
                <a:lnTo>
                  <a:pt x="59531" y="154781"/>
                </a:lnTo>
                <a:lnTo>
                  <a:pt x="59531" y="178594"/>
                </a:lnTo>
                <a:cubicBezTo>
                  <a:pt x="59531" y="183393"/>
                  <a:pt x="56629" y="187747"/>
                  <a:pt x="52164" y="189607"/>
                </a:cubicBezTo>
                <a:cubicBezTo>
                  <a:pt x="47699" y="191467"/>
                  <a:pt x="42602" y="190426"/>
                  <a:pt x="39179" y="18704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5"/>
          <p:cNvSpPr/>
          <p:nvPr/>
        </p:nvSpPr>
        <p:spPr>
          <a:xfrm>
            <a:off x="6991350" y="1638300"/>
            <a:ext cx="236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NVFP4 MoE Dispatch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19850" y="2171700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MoE调度操作（将token路由至指定专家）也可受益于低精度。vLLM实现NVFP4调度，在执行all-to-all通信前将token激活量化至FP4。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429375" y="2819400"/>
            <a:ext cx="5191125" cy="762000"/>
          </a:xfrm>
          <a:custGeom>
            <a:avLst/>
            <a:gdLst/>
            <a:ahLst/>
            <a:cxnLst/>
            <a:rect l="l" t="t" r="r" b="b"/>
            <a:pathLst>
              <a:path w="5191125" h="762000">
                <a:moveTo>
                  <a:pt x="0" y="0"/>
                </a:moveTo>
                <a:lnTo>
                  <a:pt x="5191125" y="0"/>
                </a:lnTo>
                <a:lnTo>
                  <a:pt x="5191125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Shape 28"/>
          <p:cNvSpPr/>
          <p:nvPr/>
        </p:nvSpPr>
        <p:spPr>
          <a:xfrm>
            <a:off x="6429375" y="2819400"/>
            <a:ext cx="19050" cy="762000"/>
          </a:xfrm>
          <a:custGeom>
            <a:avLst/>
            <a:gdLst/>
            <a:ahLst/>
            <a:cxnLst/>
            <a:rect l="l" t="t" r="r" b="b"/>
            <a:pathLst>
              <a:path w="19050" h="762000">
                <a:moveTo>
                  <a:pt x="0" y="0"/>
                </a:moveTo>
                <a:lnTo>
                  <a:pt x="19050" y="0"/>
                </a:lnTo>
                <a:lnTo>
                  <a:pt x="190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Shape 29"/>
          <p:cNvSpPr/>
          <p:nvPr/>
        </p:nvSpPr>
        <p:spPr>
          <a:xfrm>
            <a:off x="6572250" y="2971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30820" y="2084"/>
                </a:moveTo>
                <a:cubicBezTo>
                  <a:pt x="133618" y="-714"/>
                  <a:pt x="138142" y="-714"/>
                  <a:pt x="140910" y="2084"/>
                </a:cubicBezTo>
                <a:lnTo>
                  <a:pt x="150435" y="11609"/>
                </a:lnTo>
                <a:cubicBezTo>
                  <a:pt x="153233" y="14407"/>
                  <a:pt x="153233" y="18931"/>
                  <a:pt x="150435" y="21699"/>
                </a:cubicBezTo>
                <a:lnTo>
                  <a:pt x="124539" y="47595"/>
                </a:lnTo>
                <a:lnTo>
                  <a:pt x="136148" y="59204"/>
                </a:lnTo>
                <a:cubicBezTo>
                  <a:pt x="138202" y="61258"/>
                  <a:pt x="138797" y="64324"/>
                  <a:pt x="137696" y="67002"/>
                </a:cubicBezTo>
                <a:cubicBezTo>
                  <a:pt x="136594" y="69681"/>
                  <a:pt x="134005" y="71438"/>
                  <a:pt x="131118" y="71438"/>
                </a:cubicBezTo>
                <a:lnTo>
                  <a:pt x="88255" y="71438"/>
                </a:lnTo>
                <a:cubicBezTo>
                  <a:pt x="84296" y="71438"/>
                  <a:pt x="81111" y="68253"/>
                  <a:pt x="81111" y="64294"/>
                </a:cubicBezTo>
                <a:lnTo>
                  <a:pt x="81111" y="21431"/>
                </a:lnTo>
                <a:cubicBezTo>
                  <a:pt x="81111" y="18544"/>
                  <a:pt x="82838" y="15925"/>
                  <a:pt x="85517" y="14823"/>
                </a:cubicBezTo>
                <a:cubicBezTo>
                  <a:pt x="88196" y="13722"/>
                  <a:pt x="91261" y="14317"/>
                  <a:pt x="93315" y="16371"/>
                </a:cubicBezTo>
                <a:lnTo>
                  <a:pt x="104924" y="27980"/>
                </a:lnTo>
                <a:lnTo>
                  <a:pt x="130820" y="2084"/>
                </a:lnTo>
                <a:close/>
                <a:moveTo>
                  <a:pt x="21580" y="80962"/>
                </a:moveTo>
                <a:lnTo>
                  <a:pt x="64443" y="80962"/>
                </a:lnTo>
                <a:cubicBezTo>
                  <a:pt x="68401" y="80962"/>
                  <a:pt x="71586" y="84147"/>
                  <a:pt x="71586" y="88106"/>
                </a:cubicBezTo>
                <a:lnTo>
                  <a:pt x="71586" y="130969"/>
                </a:lnTo>
                <a:cubicBezTo>
                  <a:pt x="71586" y="133856"/>
                  <a:pt x="69860" y="136475"/>
                  <a:pt x="67181" y="137577"/>
                </a:cubicBezTo>
                <a:cubicBezTo>
                  <a:pt x="64502" y="138678"/>
                  <a:pt x="61436" y="138083"/>
                  <a:pt x="59382" y="136029"/>
                </a:cubicBezTo>
                <a:lnTo>
                  <a:pt x="47774" y="124420"/>
                </a:lnTo>
                <a:lnTo>
                  <a:pt x="21878" y="150316"/>
                </a:lnTo>
                <a:cubicBezTo>
                  <a:pt x="19080" y="153114"/>
                  <a:pt x="14555" y="153114"/>
                  <a:pt x="11787" y="150316"/>
                </a:cubicBezTo>
                <a:lnTo>
                  <a:pt x="2262" y="140791"/>
                </a:lnTo>
                <a:cubicBezTo>
                  <a:pt x="-536" y="137993"/>
                  <a:pt x="-536" y="133469"/>
                  <a:pt x="2262" y="130701"/>
                </a:cubicBezTo>
                <a:lnTo>
                  <a:pt x="28158" y="104805"/>
                </a:lnTo>
                <a:lnTo>
                  <a:pt x="16550" y="93196"/>
                </a:lnTo>
                <a:cubicBezTo>
                  <a:pt x="14496" y="91142"/>
                  <a:pt x="13901" y="88076"/>
                  <a:pt x="15002" y="85398"/>
                </a:cubicBezTo>
                <a:cubicBezTo>
                  <a:pt x="16103" y="82719"/>
                  <a:pt x="18693" y="80962"/>
                  <a:pt x="21580" y="80962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Text 30"/>
          <p:cNvSpPr/>
          <p:nvPr/>
        </p:nvSpPr>
        <p:spPr>
          <a:xfrm>
            <a:off x="6743700" y="2933700"/>
            <a:ext cx="483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通信量减少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53200" y="3238500"/>
            <a:ext cx="5029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相比FP16调度，all-to-all通信量减少</a:t>
            </a:r>
            <a:r>
              <a:rPr lang="en-US" sz="12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4x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29375" y="3695700"/>
            <a:ext cx="5191125" cy="762000"/>
          </a:xfrm>
          <a:custGeom>
            <a:avLst/>
            <a:gdLst/>
            <a:ahLst/>
            <a:cxnLst/>
            <a:rect l="l" t="t" r="r" b="b"/>
            <a:pathLst>
              <a:path w="5191125" h="762000">
                <a:moveTo>
                  <a:pt x="0" y="0"/>
                </a:moveTo>
                <a:lnTo>
                  <a:pt x="5191125" y="0"/>
                </a:lnTo>
                <a:lnTo>
                  <a:pt x="5191125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5" name="Shape 33"/>
          <p:cNvSpPr/>
          <p:nvPr/>
        </p:nvSpPr>
        <p:spPr>
          <a:xfrm>
            <a:off x="6429375" y="3695700"/>
            <a:ext cx="19050" cy="762000"/>
          </a:xfrm>
          <a:custGeom>
            <a:avLst/>
            <a:gdLst/>
            <a:ahLst/>
            <a:cxnLst/>
            <a:rect l="l" t="t" r="r" b="b"/>
            <a:pathLst>
              <a:path w="19050" h="762000">
                <a:moveTo>
                  <a:pt x="0" y="0"/>
                </a:moveTo>
                <a:lnTo>
                  <a:pt x="19050" y="0"/>
                </a:lnTo>
                <a:lnTo>
                  <a:pt x="190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Shape 34"/>
          <p:cNvSpPr/>
          <p:nvPr/>
        </p:nvSpPr>
        <p:spPr>
          <a:xfrm>
            <a:off x="6572250" y="3848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85725" y="28575"/>
                </a:moveTo>
                <a:cubicBezTo>
                  <a:pt x="85725" y="23318"/>
                  <a:pt x="81457" y="19050"/>
                  <a:pt x="76200" y="19050"/>
                </a:cubicBezTo>
                <a:cubicBezTo>
                  <a:pt x="70943" y="19050"/>
                  <a:pt x="66675" y="23318"/>
                  <a:pt x="66675" y="28575"/>
                </a:cubicBezTo>
                <a:cubicBezTo>
                  <a:pt x="66675" y="33832"/>
                  <a:pt x="70943" y="38100"/>
                  <a:pt x="76200" y="38100"/>
                </a:cubicBezTo>
                <a:cubicBezTo>
                  <a:pt x="81457" y="38100"/>
                  <a:pt x="85725" y="33832"/>
                  <a:pt x="85725" y="28575"/>
                </a:cubicBezTo>
                <a:close/>
                <a:moveTo>
                  <a:pt x="76200" y="123825"/>
                </a:moveTo>
                <a:cubicBezTo>
                  <a:pt x="86707" y="123825"/>
                  <a:pt x="95250" y="115282"/>
                  <a:pt x="95250" y="104775"/>
                </a:cubicBezTo>
                <a:cubicBezTo>
                  <a:pt x="95250" y="99953"/>
                  <a:pt x="93464" y="95518"/>
                  <a:pt x="90488" y="92184"/>
                </a:cubicBezTo>
                <a:lnTo>
                  <a:pt x="111175" y="50840"/>
                </a:lnTo>
                <a:cubicBezTo>
                  <a:pt x="112931" y="47298"/>
                  <a:pt x="111502" y="43011"/>
                  <a:pt x="107990" y="41255"/>
                </a:cubicBezTo>
                <a:cubicBezTo>
                  <a:pt x="104477" y="39499"/>
                  <a:pt x="100161" y="40928"/>
                  <a:pt x="98405" y="44440"/>
                </a:cubicBezTo>
                <a:lnTo>
                  <a:pt x="77718" y="85785"/>
                </a:lnTo>
                <a:cubicBezTo>
                  <a:pt x="77212" y="85755"/>
                  <a:pt x="76706" y="85725"/>
                  <a:pt x="76200" y="85725"/>
                </a:cubicBezTo>
                <a:cubicBezTo>
                  <a:pt x="65693" y="85725"/>
                  <a:pt x="57150" y="94268"/>
                  <a:pt x="57150" y="104775"/>
                </a:cubicBezTo>
                <a:cubicBezTo>
                  <a:pt x="57150" y="115282"/>
                  <a:pt x="65693" y="123825"/>
                  <a:pt x="76200" y="123825"/>
                </a:cubicBezTo>
                <a:close/>
                <a:moveTo>
                  <a:pt x="52388" y="42863"/>
                </a:moveTo>
                <a:cubicBezTo>
                  <a:pt x="52388" y="37606"/>
                  <a:pt x="48119" y="33338"/>
                  <a:pt x="42863" y="33338"/>
                </a:cubicBezTo>
                <a:cubicBezTo>
                  <a:pt x="37606" y="33338"/>
                  <a:pt x="33338" y="37606"/>
                  <a:pt x="33338" y="42863"/>
                </a:cubicBezTo>
                <a:cubicBezTo>
                  <a:pt x="33338" y="48119"/>
                  <a:pt x="37606" y="52388"/>
                  <a:pt x="42863" y="52388"/>
                </a:cubicBezTo>
                <a:cubicBezTo>
                  <a:pt x="48119" y="52388"/>
                  <a:pt x="52388" y="48119"/>
                  <a:pt x="52388" y="42863"/>
                </a:cubicBezTo>
                <a:close/>
                <a:moveTo>
                  <a:pt x="28575" y="85725"/>
                </a:moveTo>
                <a:cubicBezTo>
                  <a:pt x="33832" y="85725"/>
                  <a:pt x="38100" y="81457"/>
                  <a:pt x="38100" y="76200"/>
                </a:cubicBezTo>
                <a:cubicBezTo>
                  <a:pt x="38100" y="70943"/>
                  <a:pt x="33832" y="66675"/>
                  <a:pt x="28575" y="66675"/>
                </a:cubicBezTo>
                <a:cubicBezTo>
                  <a:pt x="23318" y="66675"/>
                  <a:pt x="19050" y="70943"/>
                  <a:pt x="19050" y="76200"/>
                </a:cubicBezTo>
                <a:cubicBezTo>
                  <a:pt x="19050" y="81457"/>
                  <a:pt x="23318" y="85725"/>
                  <a:pt x="28575" y="85725"/>
                </a:cubicBezTo>
                <a:close/>
                <a:moveTo>
                  <a:pt x="133350" y="76200"/>
                </a:moveTo>
                <a:cubicBezTo>
                  <a:pt x="133350" y="70943"/>
                  <a:pt x="129082" y="66675"/>
                  <a:pt x="123825" y="66675"/>
                </a:cubicBezTo>
                <a:cubicBezTo>
                  <a:pt x="118568" y="66675"/>
                  <a:pt x="114300" y="70943"/>
                  <a:pt x="114300" y="76200"/>
                </a:cubicBezTo>
                <a:cubicBezTo>
                  <a:pt x="114300" y="81457"/>
                  <a:pt x="118568" y="85725"/>
                  <a:pt x="123825" y="85725"/>
                </a:cubicBezTo>
                <a:cubicBezTo>
                  <a:pt x="129082" y="85725"/>
                  <a:pt x="133350" y="81457"/>
                  <a:pt x="133350" y="76200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Text 35"/>
          <p:cNvSpPr/>
          <p:nvPr/>
        </p:nvSpPr>
        <p:spPr>
          <a:xfrm>
            <a:off x="6743700" y="3810000"/>
            <a:ext cx="483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延迟降低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553200" y="4114800"/>
            <a:ext cx="5029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显著降低EP部署中的GPU间通信延迟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429375" y="4572000"/>
            <a:ext cx="5191125" cy="762000"/>
          </a:xfrm>
          <a:custGeom>
            <a:avLst/>
            <a:gdLst/>
            <a:ahLst/>
            <a:cxnLst/>
            <a:rect l="l" t="t" r="r" b="b"/>
            <a:pathLst>
              <a:path w="5191125" h="762000">
                <a:moveTo>
                  <a:pt x="0" y="0"/>
                </a:moveTo>
                <a:lnTo>
                  <a:pt x="5191125" y="0"/>
                </a:lnTo>
                <a:lnTo>
                  <a:pt x="5191125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0" name="Shape 38"/>
          <p:cNvSpPr/>
          <p:nvPr/>
        </p:nvSpPr>
        <p:spPr>
          <a:xfrm>
            <a:off x="6429375" y="4572000"/>
            <a:ext cx="19050" cy="762000"/>
          </a:xfrm>
          <a:custGeom>
            <a:avLst/>
            <a:gdLst/>
            <a:ahLst/>
            <a:cxnLst/>
            <a:rect l="l" t="t" r="r" b="b"/>
            <a:pathLst>
              <a:path w="19050" h="762000">
                <a:moveTo>
                  <a:pt x="0" y="0"/>
                </a:moveTo>
                <a:lnTo>
                  <a:pt x="19050" y="0"/>
                </a:lnTo>
                <a:lnTo>
                  <a:pt x="190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1" name="Shape 39"/>
          <p:cNvSpPr/>
          <p:nvPr/>
        </p:nvSpPr>
        <p:spPr>
          <a:xfrm>
            <a:off x="6572250" y="4724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Text 40"/>
          <p:cNvSpPr/>
          <p:nvPr/>
        </p:nvSpPr>
        <p:spPr>
          <a:xfrm>
            <a:off x="6743700" y="4686300"/>
            <a:ext cx="483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净增益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553200" y="4991100"/>
            <a:ext cx="5029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量化开销被通信节省摊销，实现净吞吐量提升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85763" y="5681663"/>
            <a:ext cx="3695700" cy="962025"/>
          </a:xfrm>
          <a:custGeom>
            <a:avLst/>
            <a:gdLst/>
            <a:ahLst/>
            <a:cxnLst/>
            <a:rect l="l" t="t" r="r" b="b"/>
            <a:pathLst>
              <a:path w="3695700" h="962025">
                <a:moveTo>
                  <a:pt x="0" y="0"/>
                </a:moveTo>
                <a:lnTo>
                  <a:pt x="3695700" y="0"/>
                </a:lnTo>
                <a:lnTo>
                  <a:pt x="3695700" y="962025"/>
                </a:lnTo>
                <a:lnTo>
                  <a:pt x="0" y="96202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5" name="Text 43"/>
          <p:cNvSpPr/>
          <p:nvPr/>
        </p:nvSpPr>
        <p:spPr>
          <a:xfrm>
            <a:off x="471488" y="5800725"/>
            <a:ext cx="352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NVFP4 GEMM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47675" y="6029325"/>
            <a:ext cx="35718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4x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471488" y="6334125"/>
            <a:ext cx="352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存储压缩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246513" y="5681663"/>
            <a:ext cx="3695700" cy="962025"/>
          </a:xfrm>
          <a:custGeom>
            <a:avLst/>
            <a:gdLst/>
            <a:ahLst/>
            <a:cxnLst/>
            <a:rect l="l" t="t" r="r" b="b"/>
            <a:pathLst>
              <a:path w="3695700" h="962025">
                <a:moveTo>
                  <a:pt x="0" y="0"/>
                </a:moveTo>
                <a:lnTo>
                  <a:pt x="3695700" y="0"/>
                </a:lnTo>
                <a:lnTo>
                  <a:pt x="3695700" y="962025"/>
                </a:lnTo>
                <a:lnTo>
                  <a:pt x="0" y="96202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Text 47"/>
          <p:cNvSpPr/>
          <p:nvPr/>
        </p:nvSpPr>
        <p:spPr>
          <a:xfrm>
            <a:off x="4332238" y="5800725"/>
            <a:ext cx="352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NVFP4 Dispatch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308425" y="6029325"/>
            <a:ext cx="35718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4x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332238" y="6334125"/>
            <a:ext cx="352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通信减少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107338" y="5681663"/>
            <a:ext cx="3695700" cy="962025"/>
          </a:xfrm>
          <a:custGeom>
            <a:avLst/>
            <a:gdLst/>
            <a:ahLst/>
            <a:cxnLst/>
            <a:rect l="l" t="t" r="r" b="b"/>
            <a:pathLst>
              <a:path w="3695700" h="962025">
                <a:moveTo>
                  <a:pt x="0" y="0"/>
                </a:moveTo>
                <a:lnTo>
                  <a:pt x="3695700" y="0"/>
                </a:lnTo>
                <a:lnTo>
                  <a:pt x="3695700" y="962025"/>
                </a:lnTo>
                <a:lnTo>
                  <a:pt x="0" y="96202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Text 51"/>
          <p:cNvSpPr/>
          <p:nvPr/>
        </p:nvSpPr>
        <p:spPr>
          <a:xfrm>
            <a:off x="8193063" y="5800725"/>
            <a:ext cx="352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FP8 GEMM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169250" y="6029325"/>
            <a:ext cx="35718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2x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193063" y="6334125"/>
            <a:ext cx="352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精度保持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1707" y="371707"/>
            <a:ext cx="11522927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kern="0" spc="59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KERNEL FUSION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1707" y="669073"/>
            <a:ext cx="11615854" cy="3717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34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内核融合技术：减少内存带宽压力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1707" y="1152293"/>
            <a:ext cx="743415" cy="37171"/>
          </a:xfrm>
          <a:custGeom>
            <a:avLst/>
            <a:gdLst/>
            <a:ahLst/>
            <a:cxnLst/>
            <a:rect l="l" t="t" r="r" b="b"/>
            <a:pathLst>
              <a:path w="743415" h="37171">
                <a:moveTo>
                  <a:pt x="0" y="0"/>
                </a:moveTo>
                <a:lnTo>
                  <a:pt x="743415" y="0"/>
                </a:lnTo>
                <a:lnTo>
                  <a:pt x="743415" y="37171"/>
                </a:lnTo>
                <a:lnTo>
                  <a:pt x="0" y="37171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90293" y="1338146"/>
            <a:ext cx="6495585" cy="2378927"/>
          </a:xfrm>
          <a:custGeom>
            <a:avLst/>
            <a:gdLst/>
            <a:ahLst/>
            <a:cxnLst/>
            <a:rect l="l" t="t" r="r" b="b"/>
            <a:pathLst>
              <a:path w="6495585" h="2378927">
                <a:moveTo>
                  <a:pt x="0" y="0"/>
                </a:moveTo>
                <a:lnTo>
                  <a:pt x="6495585" y="0"/>
                </a:lnTo>
                <a:lnTo>
                  <a:pt x="6495585" y="2378927"/>
                </a:lnTo>
                <a:lnTo>
                  <a:pt x="0" y="2378927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390293" y="1338146"/>
            <a:ext cx="37171" cy="2378927"/>
          </a:xfrm>
          <a:custGeom>
            <a:avLst/>
            <a:gdLst/>
            <a:ahLst/>
            <a:cxnLst/>
            <a:rect l="l" t="t" r="r" b="b"/>
            <a:pathLst>
              <a:path w="37171" h="2378927">
                <a:moveTo>
                  <a:pt x="0" y="0"/>
                </a:moveTo>
                <a:lnTo>
                  <a:pt x="37171" y="0"/>
                </a:lnTo>
                <a:lnTo>
                  <a:pt x="37171" y="2378927"/>
                </a:lnTo>
                <a:lnTo>
                  <a:pt x="0" y="2378927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594732" y="1524000"/>
            <a:ext cx="446049" cy="446049"/>
          </a:xfrm>
          <a:custGeom>
            <a:avLst/>
            <a:gdLst/>
            <a:ahLst/>
            <a:cxnLst/>
            <a:rect l="l" t="t" r="r" b="b"/>
            <a:pathLst>
              <a:path w="446049" h="446049">
                <a:moveTo>
                  <a:pt x="0" y="0"/>
                </a:moveTo>
                <a:lnTo>
                  <a:pt x="446049" y="0"/>
                </a:lnTo>
                <a:lnTo>
                  <a:pt x="446049" y="446049"/>
                </a:lnTo>
                <a:lnTo>
                  <a:pt x="0" y="446049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Shape 6"/>
          <p:cNvSpPr/>
          <p:nvPr/>
        </p:nvSpPr>
        <p:spPr>
          <a:xfrm>
            <a:off x="724829" y="1654098"/>
            <a:ext cx="185854" cy="185854"/>
          </a:xfrm>
          <a:custGeom>
            <a:avLst/>
            <a:gdLst/>
            <a:ahLst/>
            <a:cxnLst/>
            <a:rect l="l" t="t" r="r" b="b"/>
            <a:pathLst>
              <a:path w="185854" h="185854">
                <a:moveTo>
                  <a:pt x="165526" y="81311"/>
                </a:moveTo>
                <a:lnTo>
                  <a:pt x="113255" y="81311"/>
                </a:lnTo>
                <a:cubicBezTo>
                  <a:pt x="108427" y="81311"/>
                  <a:pt x="104543" y="77427"/>
                  <a:pt x="104543" y="72599"/>
                </a:cubicBezTo>
                <a:lnTo>
                  <a:pt x="104543" y="20328"/>
                </a:lnTo>
                <a:cubicBezTo>
                  <a:pt x="104543" y="16807"/>
                  <a:pt x="106648" y="13612"/>
                  <a:pt x="109915" y="12269"/>
                </a:cubicBezTo>
                <a:cubicBezTo>
                  <a:pt x="113182" y="10926"/>
                  <a:pt x="116921" y="11688"/>
                  <a:pt x="119425" y="14157"/>
                </a:cubicBezTo>
                <a:lnTo>
                  <a:pt x="133945" y="28677"/>
                </a:lnTo>
                <a:lnTo>
                  <a:pt x="160589" y="2033"/>
                </a:lnTo>
                <a:cubicBezTo>
                  <a:pt x="161896" y="726"/>
                  <a:pt x="163675" y="0"/>
                  <a:pt x="165526" y="0"/>
                </a:cubicBezTo>
                <a:cubicBezTo>
                  <a:pt x="167377" y="0"/>
                  <a:pt x="169156" y="726"/>
                  <a:pt x="170499" y="2069"/>
                </a:cubicBezTo>
                <a:lnTo>
                  <a:pt x="183821" y="15391"/>
                </a:lnTo>
                <a:cubicBezTo>
                  <a:pt x="185128" y="16698"/>
                  <a:pt x="185854" y="18476"/>
                  <a:pt x="185854" y="20328"/>
                </a:cubicBezTo>
                <a:cubicBezTo>
                  <a:pt x="185854" y="22179"/>
                  <a:pt x="185128" y="23958"/>
                  <a:pt x="183785" y="25301"/>
                </a:cubicBezTo>
                <a:lnTo>
                  <a:pt x="157177" y="51908"/>
                </a:lnTo>
                <a:lnTo>
                  <a:pt x="171697" y="66428"/>
                </a:lnTo>
                <a:cubicBezTo>
                  <a:pt x="174202" y="68933"/>
                  <a:pt x="174927" y="72672"/>
                  <a:pt x="173584" y="75939"/>
                </a:cubicBezTo>
                <a:cubicBezTo>
                  <a:pt x="172241" y="79206"/>
                  <a:pt x="169047" y="81311"/>
                  <a:pt x="165526" y="81311"/>
                </a:cubicBezTo>
                <a:close/>
                <a:moveTo>
                  <a:pt x="165526" y="104543"/>
                </a:moveTo>
                <a:cubicBezTo>
                  <a:pt x="169047" y="104543"/>
                  <a:pt x="172241" y="106648"/>
                  <a:pt x="173584" y="109915"/>
                </a:cubicBezTo>
                <a:cubicBezTo>
                  <a:pt x="174927" y="113182"/>
                  <a:pt x="174202" y="116921"/>
                  <a:pt x="171697" y="119425"/>
                </a:cubicBezTo>
                <a:lnTo>
                  <a:pt x="157177" y="133945"/>
                </a:lnTo>
                <a:lnTo>
                  <a:pt x="183821" y="160589"/>
                </a:lnTo>
                <a:cubicBezTo>
                  <a:pt x="185128" y="161896"/>
                  <a:pt x="185890" y="163675"/>
                  <a:pt x="185890" y="165562"/>
                </a:cubicBezTo>
                <a:cubicBezTo>
                  <a:pt x="185890" y="167450"/>
                  <a:pt x="185164" y="169192"/>
                  <a:pt x="183821" y="170535"/>
                </a:cubicBezTo>
                <a:lnTo>
                  <a:pt x="170499" y="183857"/>
                </a:lnTo>
                <a:cubicBezTo>
                  <a:pt x="169156" y="185128"/>
                  <a:pt x="167377" y="185854"/>
                  <a:pt x="165526" y="185854"/>
                </a:cubicBezTo>
                <a:cubicBezTo>
                  <a:pt x="163675" y="185854"/>
                  <a:pt x="161896" y="185128"/>
                  <a:pt x="160553" y="183785"/>
                </a:cubicBezTo>
                <a:lnTo>
                  <a:pt x="133945" y="157177"/>
                </a:lnTo>
                <a:lnTo>
                  <a:pt x="119425" y="171697"/>
                </a:lnTo>
                <a:cubicBezTo>
                  <a:pt x="116921" y="174202"/>
                  <a:pt x="113182" y="174927"/>
                  <a:pt x="109915" y="173584"/>
                </a:cubicBezTo>
                <a:cubicBezTo>
                  <a:pt x="106648" y="172241"/>
                  <a:pt x="104543" y="169047"/>
                  <a:pt x="104543" y="165526"/>
                </a:cubicBezTo>
                <a:lnTo>
                  <a:pt x="104543" y="113255"/>
                </a:lnTo>
                <a:cubicBezTo>
                  <a:pt x="104543" y="108427"/>
                  <a:pt x="108427" y="104543"/>
                  <a:pt x="113255" y="104543"/>
                </a:cubicBezTo>
                <a:lnTo>
                  <a:pt x="165526" y="104543"/>
                </a:lnTo>
                <a:close/>
                <a:moveTo>
                  <a:pt x="72599" y="104543"/>
                </a:moveTo>
                <a:cubicBezTo>
                  <a:pt x="77427" y="104543"/>
                  <a:pt x="81311" y="108427"/>
                  <a:pt x="81311" y="113255"/>
                </a:cubicBezTo>
                <a:lnTo>
                  <a:pt x="81311" y="165526"/>
                </a:lnTo>
                <a:cubicBezTo>
                  <a:pt x="81311" y="169047"/>
                  <a:pt x="79206" y="172241"/>
                  <a:pt x="75939" y="173584"/>
                </a:cubicBezTo>
                <a:cubicBezTo>
                  <a:pt x="72672" y="174927"/>
                  <a:pt x="68933" y="174202"/>
                  <a:pt x="66428" y="171697"/>
                </a:cubicBezTo>
                <a:lnTo>
                  <a:pt x="51908" y="157177"/>
                </a:lnTo>
                <a:lnTo>
                  <a:pt x="25264" y="183821"/>
                </a:lnTo>
                <a:cubicBezTo>
                  <a:pt x="23958" y="185128"/>
                  <a:pt x="22179" y="185854"/>
                  <a:pt x="20328" y="185854"/>
                </a:cubicBezTo>
                <a:cubicBezTo>
                  <a:pt x="18476" y="185854"/>
                  <a:pt x="16698" y="185128"/>
                  <a:pt x="15355" y="183785"/>
                </a:cubicBezTo>
                <a:lnTo>
                  <a:pt x="2069" y="170499"/>
                </a:lnTo>
                <a:cubicBezTo>
                  <a:pt x="726" y="169156"/>
                  <a:pt x="0" y="167377"/>
                  <a:pt x="0" y="165526"/>
                </a:cubicBezTo>
                <a:cubicBezTo>
                  <a:pt x="0" y="163675"/>
                  <a:pt x="726" y="161896"/>
                  <a:pt x="2069" y="160553"/>
                </a:cubicBezTo>
                <a:lnTo>
                  <a:pt x="28677" y="133945"/>
                </a:lnTo>
                <a:lnTo>
                  <a:pt x="14157" y="119425"/>
                </a:lnTo>
                <a:cubicBezTo>
                  <a:pt x="11652" y="116921"/>
                  <a:pt x="10926" y="113182"/>
                  <a:pt x="12269" y="109915"/>
                </a:cubicBezTo>
                <a:cubicBezTo>
                  <a:pt x="13612" y="106648"/>
                  <a:pt x="16807" y="104543"/>
                  <a:pt x="20328" y="104543"/>
                </a:cubicBezTo>
                <a:lnTo>
                  <a:pt x="72599" y="104543"/>
                </a:lnTo>
                <a:close/>
                <a:moveTo>
                  <a:pt x="20328" y="81311"/>
                </a:moveTo>
                <a:cubicBezTo>
                  <a:pt x="16807" y="81311"/>
                  <a:pt x="13612" y="79206"/>
                  <a:pt x="12269" y="75939"/>
                </a:cubicBezTo>
                <a:cubicBezTo>
                  <a:pt x="10926" y="72672"/>
                  <a:pt x="11688" y="68933"/>
                  <a:pt x="14157" y="66428"/>
                </a:cubicBezTo>
                <a:lnTo>
                  <a:pt x="28677" y="51908"/>
                </a:lnTo>
                <a:lnTo>
                  <a:pt x="2069" y="25301"/>
                </a:lnTo>
                <a:cubicBezTo>
                  <a:pt x="726" y="23958"/>
                  <a:pt x="0" y="22179"/>
                  <a:pt x="0" y="20328"/>
                </a:cubicBezTo>
                <a:cubicBezTo>
                  <a:pt x="0" y="18476"/>
                  <a:pt x="726" y="16698"/>
                  <a:pt x="2069" y="15355"/>
                </a:cubicBezTo>
                <a:lnTo>
                  <a:pt x="15355" y="2069"/>
                </a:lnTo>
                <a:cubicBezTo>
                  <a:pt x="16698" y="726"/>
                  <a:pt x="18476" y="0"/>
                  <a:pt x="20328" y="0"/>
                </a:cubicBezTo>
                <a:cubicBezTo>
                  <a:pt x="22179" y="0"/>
                  <a:pt x="23958" y="726"/>
                  <a:pt x="25301" y="2069"/>
                </a:cubicBezTo>
                <a:lnTo>
                  <a:pt x="51908" y="28677"/>
                </a:lnTo>
                <a:lnTo>
                  <a:pt x="66428" y="14157"/>
                </a:lnTo>
                <a:cubicBezTo>
                  <a:pt x="68933" y="11652"/>
                  <a:pt x="72672" y="10926"/>
                  <a:pt x="75939" y="12269"/>
                </a:cubicBezTo>
                <a:cubicBezTo>
                  <a:pt x="79206" y="13612"/>
                  <a:pt x="81311" y="16807"/>
                  <a:pt x="81311" y="20328"/>
                </a:cubicBezTo>
                <a:lnTo>
                  <a:pt x="81311" y="72599"/>
                </a:lnTo>
                <a:cubicBezTo>
                  <a:pt x="81311" y="77427"/>
                  <a:pt x="77427" y="81311"/>
                  <a:pt x="72599" y="81311"/>
                </a:cubicBezTo>
                <a:lnTo>
                  <a:pt x="20328" y="81311"/>
                </a:ln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152293" y="1598341"/>
            <a:ext cx="3586976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RoPE + Quant + Q Write (Decode)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94732" y="2118732"/>
            <a:ext cx="6179634" cy="4832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解码阶段，query投影需要三个操作：RoPE应用、量化和query缓冲区写入。vLLM将这三个操作融合为单一内核。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4024" y="2750634"/>
            <a:ext cx="2982951" cy="706244"/>
          </a:xfrm>
          <a:custGeom>
            <a:avLst/>
            <a:gdLst/>
            <a:ahLst/>
            <a:cxnLst/>
            <a:rect l="l" t="t" r="r" b="b"/>
            <a:pathLst>
              <a:path w="2982951" h="706244">
                <a:moveTo>
                  <a:pt x="0" y="0"/>
                </a:moveTo>
                <a:lnTo>
                  <a:pt x="2982951" y="0"/>
                </a:lnTo>
                <a:lnTo>
                  <a:pt x="2982951" y="706244"/>
                </a:lnTo>
                <a:lnTo>
                  <a:pt x="0" y="70624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Shape 10"/>
          <p:cNvSpPr/>
          <p:nvPr/>
        </p:nvSpPr>
        <p:spPr>
          <a:xfrm>
            <a:off x="604024" y="2750634"/>
            <a:ext cx="18585" cy="706244"/>
          </a:xfrm>
          <a:custGeom>
            <a:avLst/>
            <a:gdLst/>
            <a:ahLst/>
            <a:cxnLst/>
            <a:rect l="l" t="t" r="r" b="b"/>
            <a:pathLst>
              <a:path w="18585" h="706244">
                <a:moveTo>
                  <a:pt x="0" y="0"/>
                </a:moveTo>
                <a:lnTo>
                  <a:pt x="18585" y="0"/>
                </a:lnTo>
                <a:lnTo>
                  <a:pt x="18585" y="706244"/>
                </a:lnTo>
                <a:lnTo>
                  <a:pt x="0" y="706244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724829" y="2862146"/>
            <a:ext cx="2824976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优化效果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24829" y="3122341"/>
            <a:ext cx="2824976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消除两次中间内存往返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711483" y="2750634"/>
            <a:ext cx="2982951" cy="706244"/>
          </a:xfrm>
          <a:custGeom>
            <a:avLst/>
            <a:gdLst/>
            <a:ahLst/>
            <a:cxnLst/>
            <a:rect l="l" t="t" r="r" b="b"/>
            <a:pathLst>
              <a:path w="2982951" h="706244">
                <a:moveTo>
                  <a:pt x="0" y="0"/>
                </a:moveTo>
                <a:lnTo>
                  <a:pt x="2982951" y="0"/>
                </a:lnTo>
                <a:lnTo>
                  <a:pt x="2982951" y="706244"/>
                </a:lnTo>
                <a:lnTo>
                  <a:pt x="0" y="70624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4"/>
          <p:cNvSpPr/>
          <p:nvPr/>
        </p:nvSpPr>
        <p:spPr>
          <a:xfrm>
            <a:off x="3711483" y="2750634"/>
            <a:ext cx="18585" cy="706244"/>
          </a:xfrm>
          <a:custGeom>
            <a:avLst/>
            <a:gdLst/>
            <a:ahLst/>
            <a:cxnLst/>
            <a:rect l="l" t="t" r="r" b="b"/>
            <a:pathLst>
              <a:path w="18585" h="706244">
                <a:moveTo>
                  <a:pt x="0" y="0"/>
                </a:moveTo>
                <a:lnTo>
                  <a:pt x="18585" y="0"/>
                </a:lnTo>
                <a:lnTo>
                  <a:pt x="18585" y="706244"/>
                </a:lnTo>
                <a:lnTo>
                  <a:pt x="0" y="706244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3832288" y="2862146"/>
            <a:ext cx="2824976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适用场景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832288" y="3122341"/>
            <a:ext cx="2824976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自回归解码阶段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90293" y="3865756"/>
            <a:ext cx="6495585" cy="2378927"/>
          </a:xfrm>
          <a:custGeom>
            <a:avLst/>
            <a:gdLst/>
            <a:ahLst/>
            <a:cxnLst/>
            <a:rect l="l" t="t" r="r" b="b"/>
            <a:pathLst>
              <a:path w="6495585" h="2378927">
                <a:moveTo>
                  <a:pt x="0" y="0"/>
                </a:moveTo>
                <a:lnTo>
                  <a:pt x="6495585" y="0"/>
                </a:lnTo>
                <a:lnTo>
                  <a:pt x="6495585" y="2378927"/>
                </a:lnTo>
                <a:lnTo>
                  <a:pt x="0" y="2378927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8"/>
          <p:cNvSpPr/>
          <p:nvPr/>
        </p:nvSpPr>
        <p:spPr>
          <a:xfrm>
            <a:off x="390293" y="3865756"/>
            <a:ext cx="37171" cy="2378927"/>
          </a:xfrm>
          <a:custGeom>
            <a:avLst/>
            <a:gdLst/>
            <a:ahLst/>
            <a:cxnLst/>
            <a:rect l="l" t="t" r="r" b="b"/>
            <a:pathLst>
              <a:path w="37171" h="2378927">
                <a:moveTo>
                  <a:pt x="0" y="0"/>
                </a:moveTo>
                <a:lnTo>
                  <a:pt x="37171" y="0"/>
                </a:lnTo>
                <a:lnTo>
                  <a:pt x="37171" y="2378927"/>
                </a:lnTo>
                <a:lnTo>
                  <a:pt x="0" y="2378927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Shape 19"/>
          <p:cNvSpPr/>
          <p:nvPr/>
        </p:nvSpPr>
        <p:spPr>
          <a:xfrm>
            <a:off x="594732" y="4051610"/>
            <a:ext cx="446049" cy="446049"/>
          </a:xfrm>
          <a:custGeom>
            <a:avLst/>
            <a:gdLst/>
            <a:ahLst/>
            <a:cxnLst/>
            <a:rect l="l" t="t" r="r" b="b"/>
            <a:pathLst>
              <a:path w="446049" h="446049">
                <a:moveTo>
                  <a:pt x="0" y="0"/>
                </a:moveTo>
                <a:lnTo>
                  <a:pt x="446049" y="0"/>
                </a:lnTo>
                <a:lnTo>
                  <a:pt x="446049" y="446049"/>
                </a:lnTo>
                <a:lnTo>
                  <a:pt x="0" y="446049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Shape 20"/>
          <p:cNvSpPr/>
          <p:nvPr/>
        </p:nvSpPr>
        <p:spPr>
          <a:xfrm>
            <a:off x="724829" y="4181707"/>
            <a:ext cx="185854" cy="185854"/>
          </a:xfrm>
          <a:custGeom>
            <a:avLst/>
            <a:gdLst/>
            <a:ahLst/>
            <a:cxnLst/>
            <a:rect l="l" t="t" r="r" b="b"/>
            <a:pathLst>
              <a:path w="185854" h="185854">
                <a:moveTo>
                  <a:pt x="84396" y="1888"/>
                </a:moveTo>
                <a:cubicBezTo>
                  <a:pt x="89805" y="-617"/>
                  <a:pt x="96049" y="-617"/>
                  <a:pt x="101457" y="1888"/>
                </a:cubicBezTo>
                <a:lnTo>
                  <a:pt x="180808" y="38550"/>
                </a:lnTo>
                <a:cubicBezTo>
                  <a:pt x="183893" y="39966"/>
                  <a:pt x="185854" y="43051"/>
                  <a:pt x="185854" y="46463"/>
                </a:cubicBezTo>
                <a:cubicBezTo>
                  <a:pt x="185854" y="49876"/>
                  <a:pt x="183893" y="52961"/>
                  <a:pt x="180808" y="54377"/>
                </a:cubicBezTo>
                <a:lnTo>
                  <a:pt x="101457" y="91039"/>
                </a:lnTo>
                <a:cubicBezTo>
                  <a:pt x="96049" y="93544"/>
                  <a:pt x="89805" y="93544"/>
                  <a:pt x="84396" y="91039"/>
                </a:cubicBezTo>
                <a:lnTo>
                  <a:pt x="5046" y="54377"/>
                </a:lnTo>
                <a:cubicBezTo>
                  <a:pt x="1960" y="52925"/>
                  <a:pt x="0" y="49839"/>
                  <a:pt x="0" y="46463"/>
                </a:cubicBezTo>
                <a:cubicBezTo>
                  <a:pt x="0" y="43088"/>
                  <a:pt x="1960" y="39966"/>
                  <a:pt x="5046" y="38550"/>
                </a:cubicBezTo>
                <a:lnTo>
                  <a:pt x="84396" y="1888"/>
                </a:lnTo>
                <a:close/>
                <a:moveTo>
                  <a:pt x="17460" y="79278"/>
                </a:moveTo>
                <a:lnTo>
                  <a:pt x="77100" y="106830"/>
                </a:lnTo>
                <a:cubicBezTo>
                  <a:pt x="87155" y="111476"/>
                  <a:pt x="98735" y="111476"/>
                  <a:pt x="108790" y="106830"/>
                </a:cubicBezTo>
                <a:lnTo>
                  <a:pt x="168430" y="79278"/>
                </a:lnTo>
                <a:lnTo>
                  <a:pt x="180808" y="85014"/>
                </a:lnTo>
                <a:cubicBezTo>
                  <a:pt x="183893" y="86429"/>
                  <a:pt x="185854" y="89515"/>
                  <a:pt x="185854" y="92927"/>
                </a:cubicBezTo>
                <a:cubicBezTo>
                  <a:pt x="185854" y="96339"/>
                  <a:pt x="183893" y="99424"/>
                  <a:pt x="180808" y="100840"/>
                </a:cubicBezTo>
                <a:lnTo>
                  <a:pt x="101457" y="137503"/>
                </a:lnTo>
                <a:cubicBezTo>
                  <a:pt x="96049" y="140007"/>
                  <a:pt x="89805" y="140007"/>
                  <a:pt x="84396" y="137503"/>
                </a:cubicBezTo>
                <a:lnTo>
                  <a:pt x="5046" y="100840"/>
                </a:lnTo>
                <a:cubicBezTo>
                  <a:pt x="1960" y="99388"/>
                  <a:pt x="0" y="96303"/>
                  <a:pt x="0" y="92927"/>
                </a:cubicBezTo>
                <a:cubicBezTo>
                  <a:pt x="0" y="89551"/>
                  <a:pt x="1960" y="86429"/>
                  <a:pt x="5046" y="85014"/>
                </a:cubicBezTo>
                <a:lnTo>
                  <a:pt x="17424" y="79278"/>
                </a:lnTo>
                <a:close/>
                <a:moveTo>
                  <a:pt x="5046" y="131477"/>
                </a:moveTo>
                <a:lnTo>
                  <a:pt x="17424" y="125742"/>
                </a:lnTo>
                <a:lnTo>
                  <a:pt x="77064" y="153293"/>
                </a:lnTo>
                <a:cubicBezTo>
                  <a:pt x="87119" y="157939"/>
                  <a:pt x="98698" y="157939"/>
                  <a:pt x="108753" y="153293"/>
                </a:cubicBezTo>
                <a:lnTo>
                  <a:pt x="168394" y="125742"/>
                </a:lnTo>
                <a:lnTo>
                  <a:pt x="180772" y="131477"/>
                </a:lnTo>
                <a:cubicBezTo>
                  <a:pt x="183857" y="132893"/>
                  <a:pt x="185817" y="135978"/>
                  <a:pt x="185817" y="139390"/>
                </a:cubicBezTo>
                <a:cubicBezTo>
                  <a:pt x="185817" y="142802"/>
                  <a:pt x="183857" y="145888"/>
                  <a:pt x="180772" y="147304"/>
                </a:cubicBezTo>
                <a:lnTo>
                  <a:pt x="101421" y="183966"/>
                </a:lnTo>
                <a:cubicBezTo>
                  <a:pt x="96012" y="186471"/>
                  <a:pt x="89769" y="186471"/>
                  <a:pt x="84360" y="183966"/>
                </a:cubicBezTo>
                <a:lnTo>
                  <a:pt x="5046" y="147304"/>
                </a:lnTo>
                <a:cubicBezTo>
                  <a:pt x="1960" y="145852"/>
                  <a:pt x="0" y="142766"/>
                  <a:pt x="0" y="139390"/>
                </a:cubicBezTo>
                <a:cubicBezTo>
                  <a:pt x="0" y="136014"/>
                  <a:pt x="1960" y="132893"/>
                  <a:pt x="5046" y="131477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1"/>
          <p:cNvSpPr/>
          <p:nvPr/>
        </p:nvSpPr>
        <p:spPr>
          <a:xfrm>
            <a:off x="1152293" y="4125951"/>
            <a:ext cx="2323171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RoPE + Quant (Prefill)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94732" y="4646341"/>
            <a:ext cx="6179634" cy="4832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预填充阶段，RoPE应用和量化被融合。预填充路径处理更大的token批次，内存带宽节省效果更显著。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94732" y="5278244"/>
            <a:ext cx="2992244" cy="706244"/>
          </a:xfrm>
          <a:custGeom>
            <a:avLst/>
            <a:gdLst/>
            <a:ahLst/>
            <a:cxnLst/>
            <a:rect l="l" t="t" r="r" b="b"/>
            <a:pathLst>
              <a:path w="2992244" h="706244">
                <a:moveTo>
                  <a:pt x="0" y="0"/>
                </a:moveTo>
                <a:lnTo>
                  <a:pt x="2992244" y="0"/>
                </a:lnTo>
                <a:lnTo>
                  <a:pt x="2992244" y="706244"/>
                </a:lnTo>
                <a:lnTo>
                  <a:pt x="0" y="70624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Text 24"/>
          <p:cNvSpPr/>
          <p:nvPr/>
        </p:nvSpPr>
        <p:spPr>
          <a:xfrm>
            <a:off x="706244" y="5389756"/>
            <a:ext cx="2843561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优化效果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06244" y="5649951"/>
            <a:ext cx="2843561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大批量token处理优化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702190" y="5278244"/>
            <a:ext cx="2992244" cy="706244"/>
          </a:xfrm>
          <a:custGeom>
            <a:avLst/>
            <a:gdLst/>
            <a:ahLst/>
            <a:cxnLst/>
            <a:rect l="l" t="t" r="r" b="b"/>
            <a:pathLst>
              <a:path w="2992244" h="706244">
                <a:moveTo>
                  <a:pt x="0" y="0"/>
                </a:moveTo>
                <a:lnTo>
                  <a:pt x="2992244" y="0"/>
                </a:lnTo>
                <a:lnTo>
                  <a:pt x="2992244" y="706244"/>
                </a:lnTo>
                <a:lnTo>
                  <a:pt x="0" y="70624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9" name="Text 27"/>
          <p:cNvSpPr/>
          <p:nvPr/>
        </p:nvSpPr>
        <p:spPr>
          <a:xfrm>
            <a:off x="3813703" y="5389756"/>
            <a:ext cx="2843561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适用场景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3813703" y="5649951"/>
            <a:ext cx="2843561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预填充阶段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088429" y="1338146"/>
            <a:ext cx="4729976" cy="4906537"/>
          </a:xfrm>
          <a:custGeom>
            <a:avLst/>
            <a:gdLst/>
            <a:ahLst/>
            <a:cxnLst/>
            <a:rect l="l" t="t" r="r" b="b"/>
            <a:pathLst>
              <a:path w="4729976" h="4906537">
                <a:moveTo>
                  <a:pt x="0" y="0"/>
                </a:moveTo>
                <a:lnTo>
                  <a:pt x="4729976" y="0"/>
                </a:lnTo>
                <a:lnTo>
                  <a:pt x="4729976" y="4906537"/>
                </a:lnTo>
                <a:lnTo>
                  <a:pt x="0" y="4906537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Shape 30"/>
          <p:cNvSpPr/>
          <p:nvPr/>
        </p:nvSpPr>
        <p:spPr>
          <a:xfrm>
            <a:off x="7088429" y="1338146"/>
            <a:ext cx="37171" cy="4906537"/>
          </a:xfrm>
          <a:custGeom>
            <a:avLst/>
            <a:gdLst/>
            <a:ahLst/>
            <a:cxnLst/>
            <a:rect l="l" t="t" r="r" b="b"/>
            <a:pathLst>
              <a:path w="37171" h="4906537">
                <a:moveTo>
                  <a:pt x="0" y="0"/>
                </a:moveTo>
                <a:lnTo>
                  <a:pt x="37171" y="0"/>
                </a:lnTo>
                <a:lnTo>
                  <a:pt x="37171" y="4906537"/>
                </a:lnTo>
                <a:lnTo>
                  <a:pt x="0" y="4906537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3" name="Shape 31"/>
          <p:cNvSpPr/>
          <p:nvPr/>
        </p:nvSpPr>
        <p:spPr>
          <a:xfrm>
            <a:off x="7292869" y="1524000"/>
            <a:ext cx="446049" cy="446049"/>
          </a:xfrm>
          <a:custGeom>
            <a:avLst/>
            <a:gdLst/>
            <a:ahLst/>
            <a:cxnLst/>
            <a:rect l="l" t="t" r="r" b="b"/>
            <a:pathLst>
              <a:path w="446049" h="446049">
                <a:moveTo>
                  <a:pt x="0" y="0"/>
                </a:moveTo>
                <a:lnTo>
                  <a:pt x="446049" y="0"/>
                </a:lnTo>
                <a:lnTo>
                  <a:pt x="446049" y="446049"/>
                </a:lnTo>
                <a:lnTo>
                  <a:pt x="0" y="446049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4" name="Shape 32"/>
          <p:cNvSpPr/>
          <p:nvPr/>
        </p:nvSpPr>
        <p:spPr>
          <a:xfrm>
            <a:off x="7411350" y="1654098"/>
            <a:ext cx="209085" cy="185854"/>
          </a:xfrm>
          <a:custGeom>
            <a:avLst/>
            <a:gdLst/>
            <a:ahLst/>
            <a:cxnLst/>
            <a:rect l="l" t="t" r="r" b="b"/>
            <a:pathLst>
              <a:path w="209085" h="185854">
                <a:moveTo>
                  <a:pt x="152277" y="34848"/>
                </a:moveTo>
                <a:cubicBezTo>
                  <a:pt x="146251" y="34848"/>
                  <a:pt x="140407" y="36481"/>
                  <a:pt x="135288" y="39458"/>
                </a:cubicBezTo>
                <a:cubicBezTo>
                  <a:pt x="129553" y="33650"/>
                  <a:pt x="122874" y="28786"/>
                  <a:pt x="115505" y="25119"/>
                </a:cubicBezTo>
                <a:cubicBezTo>
                  <a:pt x="125742" y="16407"/>
                  <a:pt x="138773" y="11616"/>
                  <a:pt x="152277" y="11616"/>
                </a:cubicBezTo>
                <a:cubicBezTo>
                  <a:pt x="183639" y="11616"/>
                  <a:pt x="209085" y="37026"/>
                  <a:pt x="209085" y="68425"/>
                </a:cubicBezTo>
                <a:cubicBezTo>
                  <a:pt x="209085" y="83489"/>
                  <a:pt x="203096" y="97936"/>
                  <a:pt x="192460" y="108572"/>
                </a:cubicBezTo>
                <a:lnTo>
                  <a:pt x="166651" y="134381"/>
                </a:lnTo>
                <a:cubicBezTo>
                  <a:pt x="156015" y="145017"/>
                  <a:pt x="141568" y="151006"/>
                  <a:pt x="126504" y="151006"/>
                </a:cubicBezTo>
                <a:cubicBezTo>
                  <a:pt x="95141" y="151006"/>
                  <a:pt x="69695" y="125596"/>
                  <a:pt x="69695" y="94197"/>
                </a:cubicBezTo>
                <a:cubicBezTo>
                  <a:pt x="69695" y="93653"/>
                  <a:pt x="69695" y="93108"/>
                  <a:pt x="69731" y="92564"/>
                </a:cubicBezTo>
                <a:cubicBezTo>
                  <a:pt x="69913" y="86139"/>
                  <a:pt x="75249" y="81093"/>
                  <a:pt x="81674" y="81275"/>
                </a:cubicBezTo>
                <a:cubicBezTo>
                  <a:pt x="88099" y="81456"/>
                  <a:pt x="93145" y="86792"/>
                  <a:pt x="92963" y="93217"/>
                </a:cubicBezTo>
                <a:cubicBezTo>
                  <a:pt x="92963" y="93544"/>
                  <a:pt x="92963" y="93871"/>
                  <a:pt x="92963" y="94161"/>
                </a:cubicBezTo>
                <a:cubicBezTo>
                  <a:pt x="92963" y="112710"/>
                  <a:pt x="107991" y="127738"/>
                  <a:pt x="126540" y="127738"/>
                </a:cubicBezTo>
                <a:cubicBezTo>
                  <a:pt x="135434" y="127738"/>
                  <a:pt x="143964" y="124217"/>
                  <a:pt x="150280" y="117901"/>
                </a:cubicBezTo>
                <a:lnTo>
                  <a:pt x="176089" y="92092"/>
                </a:lnTo>
                <a:cubicBezTo>
                  <a:pt x="182369" y="85812"/>
                  <a:pt x="185926" y="77245"/>
                  <a:pt x="185926" y="68352"/>
                </a:cubicBezTo>
                <a:cubicBezTo>
                  <a:pt x="185926" y="49803"/>
                  <a:pt x="170898" y="34775"/>
                  <a:pt x="152349" y="34775"/>
                </a:cubicBezTo>
                <a:close/>
                <a:moveTo>
                  <a:pt x="99896" y="62907"/>
                </a:moveTo>
                <a:cubicBezTo>
                  <a:pt x="99207" y="62617"/>
                  <a:pt x="98517" y="62217"/>
                  <a:pt x="97900" y="61782"/>
                </a:cubicBezTo>
                <a:cubicBezTo>
                  <a:pt x="93326" y="59422"/>
                  <a:pt x="88099" y="58079"/>
                  <a:pt x="82618" y="58079"/>
                </a:cubicBezTo>
                <a:cubicBezTo>
                  <a:pt x="73724" y="58079"/>
                  <a:pt x="65194" y="61600"/>
                  <a:pt x="58878" y="67916"/>
                </a:cubicBezTo>
                <a:lnTo>
                  <a:pt x="33069" y="93725"/>
                </a:lnTo>
                <a:cubicBezTo>
                  <a:pt x="26789" y="100005"/>
                  <a:pt x="23232" y="108572"/>
                  <a:pt x="23232" y="117465"/>
                </a:cubicBezTo>
                <a:cubicBezTo>
                  <a:pt x="23232" y="136014"/>
                  <a:pt x="38260" y="151042"/>
                  <a:pt x="56809" y="151042"/>
                </a:cubicBezTo>
                <a:cubicBezTo>
                  <a:pt x="62798" y="151042"/>
                  <a:pt x="68642" y="149445"/>
                  <a:pt x="73761" y="146469"/>
                </a:cubicBezTo>
                <a:cubicBezTo>
                  <a:pt x="79496" y="152277"/>
                  <a:pt x="86175" y="157141"/>
                  <a:pt x="93580" y="160807"/>
                </a:cubicBezTo>
                <a:cubicBezTo>
                  <a:pt x="83344" y="169483"/>
                  <a:pt x="70349" y="174310"/>
                  <a:pt x="56809" y="174310"/>
                </a:cubicBezTo>
                <a:cubicBezTo>
                  <a:pt x="25446" y="174310"/>
                  <a:pt x="0" y="148901"/>
                  <a:pt x="0" y="117502"/>
                </a:cubicBezTo>
                <a:cubicBezTo>
                  <a:pt x="0" y="102437"/>
                  <a:pt x="5989" y="87990"/>
                  <a:pt x="16625" y="77354"/>
                </a:cubicBezTo>
                <a:lnTo>
                  <a:pt x="42434" y="51545"/>
                </a:lnTo>
                <a:cubicBezTo>
                  <a:pt x="53070" y="40910"/>
                  <a:pt x="67517" y="34920"/>
                  <a:pt x="82581" y="34920"/>
                </a:cubicBezTo>
                <a:cubicBezTo>
                  <a:pt x="114017" y="34920"/>
                  <a:pt x="139390" y="60548"/>
                  <a:pt x="139390" y="91874"/>
                </a:cubicBezTo>
                <a:cubicBezTo>
                  <a:pt x="139390" y="92346"/>
                  <a:pt x="139390" y="92818"/>
                  <a:pt x="139390" y="93290"/>
                </a:cubicBezTo>
                <a:cubicBezTo>
                  <a:pt x="139245" y="99715"/>
                  <a:pt x="133909" y="104760"/>
                  <a:pt x="127484" y="104615"/>
                </a:cubicBezTo>
                <a:cubicBezTo>
                  <a:pt x="121059" y="104470"/>
                  <a:pt x="116013" y="99134"/>
                  <a:pt x="116159" y="92709"/>
                </a:cubicBezTo>
                <a:cubicBezTo>
                  <a:pt x="116159" y="92419"/>
                  <a:pt x="116159" y="92165"/>
                  <a:pt x="116159" y="91874"/>
                </a:cubicBezTo>
                <a:cubicBezTo>
                  <a:pt x="116159" y="79641"/>
                  <a:pt x="109625" y="68897"/>
                  <a:pt x="99896" y="6298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5" name="Text 33"/>
          <p:cNvSpPr/>
          <p:nvPr/>
        </p:nvSpPr>
        <p:spPr>
          <a:xfrm>
            <a:off x="7850429" y="1598341"/>
            <a:ext cx="2416098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Concat K Optimization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292869" y="2118732"/>
            <a:ext cx="4414024" cy="4832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对于MLA key投影，vLLM使用FlashInfer的concat_mla_k内核优化拼接操作。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302161" y="2750634"/>
            <a:ext cx="4330390" cy="743415"/>
          </a:xfrm>
          <a:custGeom>
            <a:avLst/>
            <a:gdLst/>
            <a:ahLst/>
            <a:cxnLst/>
            <a:rect l="l" t="t" r="r" b="b"/>
            <a:pathLst>
              <a:path w="4330390" h="743415">
                <a:moveTo>
                  <a:pt x="0" y="0"/>
                </a:moveTo>
                <a:lnTo>
                  <a:pt x="4330390" y="0"/>
                </a:lnTo>
                <a:lnTo>
                  <a:pt x="4330390" y="743415"/>
                </a:lnTo>
                <a:lnTo>
                  <a:pt x="0" y="743415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8" name="Shape 36"/>
          <p:cNvSpPr/>
          <p:nvPr/>
        </p:nvSpPr>
        <p:spPr>
          <a:xfrm>
            <a:off x="7302161" y="2750634"/>
            <a:ext cx="18585" cy="743415"/>
          </a:xfrm>
          <a:custGeom>
            <a:avLst/>
            <a:gdLst/>
            <a:ahLst/>
            <a:cxnLst/>
            <a:rect l="l" t="t" r="r" b="b"/>
            <a:pathLst>
              <a:path w="18585" h="743415">
                <a:moveTo>
                  <a:pt x="0" y="0"/>
                </a:moveTo>
                <a:lnTo>
                  <a:pt x="18585" y="0"/>
                </a:lnTo>
                <a:lnTo>
                  <a:pt x="18585" y="743415"/>
                </a:lnTo>
                <a:lnTo>
                  <a:pt x="0" y="743415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9" name="Shape 37"/>
          <p:cNvSpPr/>
          <p:nvPr/>
        </p:nvSpPr>
        <p:spPr>
          <a:xfrm>
            <a:off x="7441551" y="2908610"/>
            <a:ext cx="130098" cy="130098"/>
          </a:xfrm>
          <a:custGeom>
            <a:avLst/>
            <a:gdLst/>
            <a:ahLst/>
            <a:cxnLst/>
            <a:rect l="l" t="t" r="r" b="b"/>
            <a:pathLst>
              <a:path w="130098" h="130098">
                <a:moveTo>
                  <a:pt x="48787" y="16262"/>
                </a:moveTo>
                <a:cubicBezTo>
                  <a:pt x="48787" y="11765"/>
                  <a:pt x="52420" y="8131"/>
                  <a:pt x="56918" y="8131"/>
                </a:cubicBezTo>
                <a:lnTo>
                  <a:pt x="73180" y="8131"/>
                </a:lnTo>
                <a:cubicBezTo>
                  <a:pt x="77677" y="8131"/>
                  <a:pt x="81311" y="11765"/>
                  <a:pt x="81311" y="16262"/>
                </a:cubicBezTo>
                <a:lnTo>
                  <a:pt x="81311" y="32524"/>
                </a:lnTo>
                <a:cubicBezTo>
                  <a:pt x="81311" y="37022"/>
                  <a:pt x="77677" y="40655"/>
                  <a:pt x="73180" y="40655"/>
                </a:cubicBezTo>
                <a:lnTo>
                  <a:pt x="71147" y="40655"/>
                </a:lnTo>
                <a:lnTo>
                  <a:pt x="71147" y="56918"/>
                </a:lnTo>
                <a:lnTo>
                  <a:pt x="101639" y="56918"/>
                </a:lnTo>
                <a:cubicBezTo>
                  <a:pt x="111752" y="56918"/>
                  <a:pt x="119934" y="65100"/>
                  <a:pt x="119934" y="75213"/>
                </a:cubicBezTo>
                <a:lnTo>
                  <a:pt x="119934" y="89442"/>
                </a:lnTo>
                <a:lnTo>
                  <a:pt x="121966" y="89442"/>
                </a:lnTo>
                <a:cubicBezTo>
                  <a:pt x="126464" y="89442"/>
                  <a:pt x="130098" y="93076"/>
                  <a:pt x="130098" y="97573"/>
                </a:cubicBezTo>
                <a:lnTo>
                  <a:pt x="130098" y="113835"/>
                </a:lnTo>
                <a:cubicBezTo>
                  <a:pt x="130098" y="118333"/>
                  <a:pt x="126464" y="121966"/>
                  <a:pt x="121966" y="121966"/>
                </a:cubicBezTo>
                <a:lnTo>
                  <a:pt x="105704" y="121966"/>
                </a:lnTo>
                <a:cubicBezTo>
                  <a:pt x="101207" y="121966"/>
                  <a:pt x="97573" y="118333"/>
                  <a:pt x="97573" y="113835"/>
                </a:cubicBezTo>
                <a:lnTo>
                  <a:pt x="97573" y="97573"/>
                </a:lnTo>
                <a:cubicBezTo>
                  <a:pt x="97573" y="93076"/>
                  <a:pt x="101207" y="89442"/>
                  <a:pt x="105704" y="89442"/>
                </a:cubicBezTo>
                <a:lnTo>
                  <a:pt x="107737" y="89442"/>
                </a:lnTo>
                <a:lnTo>
                  <a:pt x="107737" y="75213"/>
                </a:lnTo>
                <a:cubicBezTo>
                  <a:pt x="107737" y="71833"/>
                  <a:pt x="105018" y="69114"/>
                  <a:pt x="101639" y="69114"/>
                </a:cubicBezTo>
                <a:lnTo>
                  <a:pt x="71147" y="69114"/>
                </a:lnTo>
                <a:lnTo>
                  <a:pt x="71147" y="89442"/>
                </a:lnTo>
                <a:lnTo>
                  <a:pt x="73180" y="89442"/>
                </a:lnTo>
                <a:cubicBezTo>
                  <a:pt x="77677" y="89442"/>
                  <a:pt x="81311" y="93076"/>
                  <a:pt x="81311" y="97573"/>
                </a:cubicBezTo>
                <a:lnTo>
                  <a:pt x="81311" y="113835"/>
                </a:lnTo>
                <a:cubicBezTo>
                  <a:pt x="81311" y="118333"/>
                  <a:pt x="77677" y="121966"/>
                  <a:pt x="73180" y="121966"/>
                </a:cubicBezTo>
                <a:lnTo>
                  <a:pt x="56918" y="121966"/>
                </a:lnTo>
                <a:cubicBezTo>
                  <a:pt x="52420" y="121966"/>
                  <a:pt x="48787" y="118333"/>
                  <a:pt x="48787" y="113835"/>
                </a:cubicBezTo>
                <a:lnTo>
                  <a:pt x="48787" y="97573"/>
                </a:lnTo>
                <a:cubicBezTo>
                  <a:pt x="48787" y="93076"/>
                  <a:pt x="52420" y="89442"/>
                  <a:pt x="56918" y="89442"/>
                </a:cubicBezTo>
                <a:lnTo>
                  <a:pt x="58950" y="89442"/>
                </a:lnTo>
                <a:lnTo>
                  <a:pt x="58950" y="69114"/>
                </a:lnTo>
                <a:lnTo>
                  <a:pt x="28459" y="69114"/>
                </a:lnTo>
                <a:cubicBezTo>
                  <a:pt x="25079" y="69114"/>
                  <a:pt x="22361" y="71833"/>
                  <a:pt x="22361" y="75213"/>
                </a:cubicBezTo>
                <a:lnTo>
                  <a:pt x="22361" y="89442"/>
                </a:lnTo>
                <a:lnTo>
                  <a:pt x="24393" y="89442"/>
                </a:lnTo>
                <a:cubicBezTo>
                  <a:pt x="28891" y="89442"/>
                  <a:pt x="32524" y="93076"/>
                  <a:pt x="32524" y="97573"/>
                </a:cubicBezTo>
                <a:lnTo>
                  <a:pt x="32524" y="113835"/>
                </a:lnTo>
                <a:cubicBezTo>
                  <a:pt x="32524" y="118333"/>
                  <a:pt x="28891" y="121966"/>
                  <a:pt x="24393" y="121966"/>
                </a:cubicBezTo>
                <a:lnTo>
                  <a:pt x="8131" y="121966"/>
                </a:lnTo>
                <a:cubicBezTo>
                  <a:pt x="3634" y="121966"/>
                  <a:pt x="0" y="118333"/>
                  <a:pt x="0" y="113835"/>
                </a:cubicBezTo>
                <a:lnTo>
                  <a:pt x="0" y="97573"/>
                </a:lnTo>
                <a:cubicBezTo>
                  <a:pt x="0" y="93076"/>
                  <a:pt x="3634" y="89442"/>
                  <a:pt x="8131" y="89442"/>
                </a:cubicBezTo>
                <a:lnTo>
                  <a:pt x="10164" y="89442"/>
                </a:lnTo>
                <a:lnTo>
                  <a:pt x="10164" y="75213"/>
                </a:lnTo>
                <a:cubicBezTo>
                  <a:pt x="10164" y="65100"/>
                  <a:pt x="18346" y="56918"/>
                  <a:pt x="28459" y="56918"/>
                </a:cubicBezTo>
                <a:lnTo>
                  <a:pt x="58950" y="56918"/>
                </a:lnTo>
                <a:lnTo>
                  <a:pt x="58950" y="40655"/>
                </a:lnTo>
                <a:lnTo>
                  <a:pt x="56918" y="40655"/>
                </a:lnTo>
                <a:cubicBezTo>
                  <a:pt x="52420" y="40655"/>
                  <a:pt x="48787" y="37022"/>
                  <a:pt x="48787" y="32524"/>
                </a:cubicBezTo>
                <a:lnTo>
                  <a:pt x="48787" y="16262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0" name="Text 38"/>
          <p:cNvSpPr/>
          <p:nvPr/>
        </p:nvSpPr>
        <p:spPr>
          <a:xfrm>
            <a:off x="7590234" y="2862146"/>
            <a:ext cx="4005146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Warp处理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422966" y="3159512"/>
            <a:ext cx="4172415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每warp处理1个(token, head_chunk)，16 heads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302161" y="3605561"/>
            <a:ext cx="4330390" cy="743415"/>
          </a:xfrm>
          <a:custGeom>
            <a:avLst/>
            <a:gdLst/>
            <a:ahLst/>
            <a:cxnLst/>
            <a:rect l="l" t="t" r="r" b="b"/>
            <a:pathLst>
              <a:path w="4330390" h="743415">
                <a:moveTo>
                  <a:pt x="0" y="0"/>
                </a:moveTo>
                <a:lnTo>
                  <a:pt x="4330390" y="0"/>
                </a:lnTo>
                <a:lnTo>
                  <a:pt x="4330390" y="743415"/>
                </a:lnTo>
                <a:lnTo>
                  <a:pt x="0" y="743415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3" name="Shape 41"/>
          <p:cNvSpPr/>
          <p:nvPr/>
        </p:nvSpPr>
        <p:spPr>
          <a:xfrm>
            <a:off x="7302161" y="3605561"/>
            <a:ext cx="18585" cy="743415"/>
          </a:xfrm>
          <a:custGeom>
            <a:avLst/>
            <a:gdLst/>
            <a:ahLst/>
            <a:cxnLst/>
            <a:rect l="l" t="t" r="r" b="b"/>
            <a:pathLst>
              <a:path w="18585" h="743415">
                <a:moveTo>
                  <a:pt x="0" y="0"/>
                </a:moveTo>
                <a:lnTo>
                  <a:pt x="18585" y="0"/>
                </a:lnTo>
                <a:lnTo>
                  <a:pt x="18585" y="743415"/>
                </a:lnTo>
                <a:lnTo>
                  <a:pt x="0" y="743415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4" name="Shape 42"/>
          <p:cNvSpPr/>
          <p:nvPr/>
        </p:nvSpPr>
        <p:spPr>
          <a:xfrm>
            <a:off x="7441551" y="3763537"/>
            <a:ext cx="130098" cy="130098"/>
          </a:xfrm>
          <a:custGeom>
            <a:avLst/>
            <a:gdLst/>
            <a:ahLst/>
            <a:cxnLst/>
            <a:rect l="l" t="t" r="r" b="b"/>
            <a:pathLst>
              <a:path w="130098" h="130098">
                <a:moveTo>
                  <a:pt x="16262" y="16262"/>
                </a:moveTo>
                <a:cubicBezTo>
                  <a:pt x="7293" y="16262"/>
                  <a:pt x="0" y="23555"/>
                  <a:pt x="0" y="32524"/>
                </a:cubicBezTo>
                <a:lnTo>
                  <a:pt x="0" y="34405"/>
                </a:lnTo>
                <a:cubicBezTo>
                  <a:pt x="0" y="36133"/>
                  <a:pt x="1118" y="37606"/>
                  <a:pt x="2566" y="38546"/>
                </a:cubicBezTo>
                <a:cubicBezTo>
                  <a:pt x="5920" y="40732"/>
                  <a:pt x="8131" y="44492"/>
                  <a:pt x="8131" y="48787"/>
                </a:cubicBezTo>
                <a:cubicBezTo>
                  <a:pt x="8131" y="53081"/>
                  <a:pt x="5920" y="56841"/>
                  <a:pt x="2566" y="59027"/>
                </a:cubicBezTo>
                <a:cubicBezTo>
                  <a:pt x="1118" y="59967"/>
                  <a:pt x="0" y="61441"/>
                  <a:pt x="0" y="63168"/>
                </a:cubicBezTo>
                <a:lnTo>
                  <a:pt x="0" y="77245"/>
                </a:lnTo>
                <a:lnTo>
                  <a:pt x="130098" y="77245"/>
                </a:lnTo>
                <a:lnTo>
                  <a:pt x="130098" y="63168"/>
                </a:lnTo>
                <a:cubicBezTo>
                  <a:pt x="130098" y="61441"/>
                  <a:pt x="128980" y="59967"/>
                  <a:pt x="127531" y="59027"/>
                </a:cubicBezTo>
                <a:cubicBezTo>
                  <a:pt x="124177" y="56841"/>
                  <a:pt x="121966" y="53081"/>
                  <a:pt x="121966" y="48787"/>
                </a:cubicBezTo>
                <a:cubicBezTo>
                  <a:pt x="121966" y="44492"/>
                  <a:pt x="124177" y="40732"/>
                  <a:pt x="127531" y="38546"/>
                </a:cubicBezTo>
                <a:cubicBezTo>
                  <a:pt x="128980" y="37606"/>
                  <a:pt x="130098" y="36133"/>
                  <a:pt x="130098" y="34405"/>
                </a:cubicBezTo>
                <a:lnTo>
                  <a:pt x="130098" y="32524"/>
                </a:lnTo>
                <a:cubicBezTo>
                  <a:pt x="130098" y="23555"/>
                  <a:pt x="122805" y="16262"/>
                  <a:pt x="113835" y="16262"/>
                </a:cubicBezTo>
                <a:lnTo>
                  <a:pt x="16262" y="16262"/>
                </a:lnTo>
                <a:close/>
                <a:moveTo>
                  <a:pt x="130098" y="105704"/>
                </a:moveTo>
                <a:lnTo>
                  <a:pt x="130098" y="89442"/>
                </a:lnTo>
                <a:lnTo>
                  <a:pt x="0" y="89442"/>
                </a:lnTo>
                <a:lnTo>
                  <a:pt x="0" y="105704"/>
                </a:lnTo>
                <a:cubicBezTo>
                  <a:pt x="0" y="110202"/>
                  <a:pt x="3634" y="113835"/>
                  <a:pt x="8131" y="113835"/>
                </a:cubicBezTo>
                <a:lnTo>
                  <a:pt x="24393" y="113835"/>
                </a:lnTo>
                <a:lnTo>
                  <a:pt x="24393" y="107737"/>
                </a:lnTo>
                <a:cubicBezTo>
                  <a:pt x="24393" y="104358"/>
                  <a:pt x="27112" y="101639"/>
                  <a:pt x="30492" y="101639"/>
                </a:cubicBezTo>
                <a:cubicBezTo>
                  <a:pt x="33871" y="101639"/>
                  <a:pt x="36590" y="104358"/>
                  <a:pt x="36590" y="107737"/>
                </a:cubicBezTo>
                <a:lnTo>
                  <a:pt x="36590" y="113835"/>
                </a:lnTo>
                <a:lnTo>
                  <a:pt x="58950" y="113835"/>
                </a:lnTo>
                <a:lnTo>
                  <a:pt x="58950" y="107737"/>
                </a:lnTo>
                <a:cubicBezTo>
                  <a:pt x="58950" y="104358"/>
                  <a:pt x="61669" y="101639"/>
                  <a:pt x="65049" y="101639"/>
                </a:cubicBezTo>
                <a:cubicBezTo>
                  <a:pt x="68428" y="101639"/>
                  <a:pt x="71147" y="104358"/>
                  <a:pt x="71147" y="107737"/>
                </a:cubicBezTo>
                <a:lnTo>
                  <a:pt x="71147" y="113835"/>
                </a:lnTo>
                <a:lnTo>
                  <a:pt x="93508" y="113835"/>
                </a:lnTo>
                <a:lnTo>
                  <a:pt x="93508" y="107737"/>
                </a:lnTo>
                <a:cubicBezTo>
                  <a:pt x="93508" y="104358"/>
                  <a:pt x="96226" y="101639"/>
                  <a:pt x="99606" y="101639"/>
                </a:cubicBezTo>
                <a:cubicBezTo>
                  <a:pt x="102985" y="101639"/>
                  <a:pt x="105704" y="104358"/>
                  <a:pt x="105704" y="107737"/>
                </a:cubicBezTo>
                <a:lnTo>
                  <a:pt x="105704" y="113835"/>
                </a:lnTo>
                <a:lnTo>
                  <a:pt x="121966" y="113835"/>
                </a:lnTo>
                <a:cubicBezTo>
                  <a:pt x="126464" y="113835"/>
                  <a:pt x="130098" y="110202"/>
                  <a:pt x="130098" y="105704"/>
                </a:cubicBezTo>
                <a:close/>
                <a:moveTo>
                  <a:pt x="40655" y="40655"/>
                </a:moveTo>
                <a:lnTo>
                  <a:pt x="40655" y="56918"/>
                </a:lnTo>
                <a:cubicBezTo>
                  <a:pt x="40655" y="61415"/>
                  <a:pt x="37022" y="65049"/>
                  <a:pt x="32524" y="65049"/>
                </a:cubicBezTo>
                <a:cubicBezTo>
                  <a:pt x="28027" y="65049"/>
                  <a:pt x="24393" y="61415"/>
                  <a:pt x="24393" y="56918"/>
                </a:cubicBezTo>
                <a:lnTo>
                  <a:pt x="24393" y="40655"/>
                </a:lnTo>
                <a:cubicBezTo>
                  <a:pt x="24393" y="36158"/>
                  <a:pt x="28027" y="32524"/>
                  <a:pt x="32524" y="32524"/>
                </a:cubicBezTo>
                <a:cubicBezTo>
                  <a:pt x="37022" y="32524"/>
                  <a:pt x="40655" y="36158"/>
                  <a:pt x="40655" y="40655"/>
                </a:cubicBezTo>
                <a:close/>
                <a:moveTo>
                  <a:pt x="73180" y="40655"/>
                </a:moveTo>
                <a:lnTo>
                  <a:pt x="73180" y="56918"/>
                </a:lnTo>
                <a:cubicBezTo>
                  <a:pt x="73180" y="61415"/>
                  <a:pt x="69546" y="65049"/>
                  <a:pt x="65049" y="65049"/>
                </a:cubicBezTo>
                <a:cubicBezTo>
                  <a:pt x="60551" y="65049"/>
                  <a:pt x="56918" y="61415"/>
                  <a:pt x="56918" y="56918"/>
                </a:cubicBezTo>
                <a:lnTo>
                  <a:pt x="56918" y="40655"/>
                </a:lnTo>
                <a:cubicBezTo>
                  <a:pt x="56918" y="36158"/>
                  <a:pt x="60551" y="32524"/>
                  <a:pt x="65049" y="32524"/>
                </a:cubicBezTo>
                <a:cubicBezTo>
                  <a:pt x="69546" y="32524"/>
                  <a:pt x="73180" y="36158"/>
                  <a:pt x="73180" y="40655"/>
                </a:cubicBezTo>
                <a:close/>
                <a:moveTo>
                  <a:pt x="105704" y="40655"/>
                </a:moveTo>
                <a:lnTo>
                  <a:pt x="105704" y="56918"/>
                </a:lnTo>
                <a:cubicBezTo>
                  <a:pt x="105704" y="61415"/>
                  <a:pt x="102071" y="65049"/>
                  <a:pt x="97573" y="65049"/>
                </a:cubicBezTo>
                <a:cubicBezTo>
                  <a:pt x="93076" y="65049"/>
                  <a:pt x="89442" y="61415"/>
                  <a:pt x="89442" y="56918"/>
                </a:cubicBezTo>
                <a:lnTo>
                  <a:pt x="89442" y="40655"/>
                </a:lnTo>
                <a:cubicBezTo>
                  <a:pt x="89442" y="36158"/>
                  <a:pt x="93076" y="32524"/>
                  <a:pt x="97573" y="32524"/>
                </a:cubicBezTo>
                <a:cubicBezTo>
                  <a:pt x="102071" y="32524"/>
                  <a:pt x="105704" y="36158"/>
                  <a:pt x="105704" y="40655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5" name="Text 43"/>
          <p:cNvSpPr/>
          <p:nvPr/>
        </p:nvSpPr>
        <p:spPr>
          <a:xfrm>
            <a:off x="7590234" y="3717073"/>
            <a:ext cx="4005146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向量化访问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422966" y="4014439"/>
            <a:ext cx="4172415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8字节vector loads (nope), 4字节(rope)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302161" y="4460488"/>
            <a:ext cx="4330390" cy="743415"/>
          </a:xfrm>
          <a:custGeom>
            <a:avLst/>
            <a:gdLst/>
            <a:ahLst/>
            <a:cxnLst/>
            <a:rect l="l" t="t" r="r" b="b"/>
            <a:pathLst>
              <a:path w="4330390" h="743415">
                <a:moveTo>
                  <a:pt x="0" y="0"/>
                </a:moveTo>
                <a:lnTo>
                  <a:pt x="4330390" y="0"/>
                </a:lnTo>
                <a:lnTo>
                  <a:pt x="4330390" y="743415"/>
                </a:lnTo>
                <a:lnTo>
                  <a:pt x="0" y="743415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Shape 46"/>
          <p:cNvSpPr/>
          <p:nvPr/>
        </p:nvSpPr>
        <p:spPr>
          <a:xfrm>
            <a:off x="7302161" y="4460488"/>
            <a:ext cx="18585" cy="743415"/>
          </a:xfrm>
          <a:custGeom>
            <a:avLst/>
            <a:gdLst/>
            <a:ahLst/>
            <a:cxnLst/>
            <a:rect l="l" t="t" r="r" b="b"/>
            <a:pathLst>
              <a:path w="18585" h="743415">
                <a:moveTo>
                  <a:pt x="0" y="0"/>
                </a:moveTo>
                <a:lnTo>
                  <a:pt x="18585" y="0"/>
                </a:lnTo>
                <a:lnTo>
                  <a:pt x="18585" y="743415"/>
                </a:lnTo>
                <a:lnTo>
                  <a:pt x="0" y="743415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9" name="Shape 47"/>
          <p:cNvSpPr/>
          <p:nvPr/>
        </p:nvSpPr>
        <p:spPr>
          <a:xfrm>
            <a:off x="7441551" y="4618463"/>
            <a:ext cx="130098" cy="130098"/>
          </a:xfrm>
          <a:custGeom>
            <a:avLst/>
            <a:gdLst/>
            <a:ahLst/>
            <a:cxnLst/>
            <a:rect l="l" t="t" r="r" b="b"/>
            <a:pathLst>
              <a:path w="130098" h="130098">
                <a:moveTo>
                  <a:pt x="0" y="65049"/>
                </a:moveTo>
                <a:cubicBezTo>
                  <a:pt x="0" y="29147"/>
                  <a:pt x="29147" y="0"/>
                  <a:pt x="65049" y="0"/>
                </a:cubicBezTo>
                <a:cubicBezTo>
                  <a:pt x="100950" y="0"/>
                  <a:pt x="130098" y="29147"/>
                  <a:pt x="130098" y="65049"/>
                </a:cubicBezTo>
                <a:cubicBezTo>
                  <a:pt x="130098" y="100950"/>
                  <a:pt x="100950" y="130098"/>
                  <a:pt x="65049" y="130098"/>
                </a:cubicBezTo>
                <a:cubicBezTo>
                  <a:pt x="29147" y="130098"/>
                  <a:pt x="0" y="100950"/>
                  <a:pt x="0" y="65049"/>
                </a:cubicBezTo>
                <a:close/>
                <a:moveTo>
                  <a:pt x="73180" y="24393"/>
                </a:moveTo>
                <a:cubicBezTo>
                  <a:pt x="73180" y="19906"/>
                  <a:pt x="69536" y="16262"/>
                  <a:pt x="65049" y="16262"/>
                </a:cubicBezTo>
                <a:cubicBezTo>
                  <a:pt x="60561" y="16262"/>
                  <a:pt x="56918" y="19906"/>
                  <a:pt x="56918" y="24393"/>
                </a:cubicBezTo>
                <a:cubicBezTo>
                  <a:pt x="56918" y="28881"/>
                  <a:pt x="60561" y="32524"/>
                  <a:pt x="65049" y="32524"/>
                </a:cubicBezTo>
                <a:cubicBezTo>
                  <a:pt x="69536" y="32524"/>
                  <a:pt x="73180" y="28881"/>
                  <a:pt x="73180" y="24393"/>
                </a:cubicBezTo>
                <a:close/>
                <a:moveTo>
                  <a:pt x="65049" y="105704"/>
                </a:moveTo>
                <a:cubicBezTo>
                  <a:pt x="74018" y="105704"/>
                  <a:pt x="81311" y="98412"/>
                  <a:pt x="81311" y="89442"/>
                </a:cubicBezTo>
                <a:cubicBezTo>
                  <a:pt x="81311" y="85326"/>
                  <a:pt x="79786" y="81540"/>
                  <a:pt x="77245" y="78694"/>
                </a:cubicBezTo>
                <a:lnTo>
                  <a:pt x="94905" y="43400"/>
                </a:lnTo>
                <a:cubicBezTo>
                  <a:pt x="96404" y="40376"/>
                  <a:pt x="95185" y="36717"/>
                  <a:pt x="92186" y="35218"/>
                </a:cubicBezTo>
                <a:cubicBezTo>
                  <a:pt x="89188" y="33719"/>
                  <a:pt x="85504" y="34938"/>
                  <a:pt x="84004" y="37937"/>
                </a:cubicBezTo>
                <a:lnTo>
                  <a:pt x="66345" y="73231"/>
                </a:lnTo>
                <a:cubicBezTo>
                  <a:pt x="65913" y="73205"/>
                  <a:pt x="65481" y="73180"/>
                  <a:pt x="65049" y="73180"/>
                </a:cubicBezTo>
                <a:cubicBezTo>
                  <a:pt x="56079" y="73180"/>
                  <a:pt x="48787" y="80472"/>
                  <a:pt x="48787" y="89442"/>
                </a:cubicBezTo>
                <a:cubicBezTo>
                  <a:pt x="48787" y="98412"/>
                  <a:pt x="56079" y="105704"/>
                  <a:pt x="65049" y="105704"/>
                </a:cubicBezTo>
                <a:close/>
                <a:moveTo>
                  <a:pt x="44721" y="36590"/>
                </a:moveTo>
                <a:cubicBezTo>
                  <a:pt x="44721" y="32102"/>
                  <a:pt x="41078" y="28459"/>
                  <a:pt x="36590" y="28459"/>
                </a:cubicBezTo>
                <a:cubicBezTo>
                  <a:pt x="32102" y="28459"/>
                  <a:pt x="28459" y="32102"/>
                  <a:pt x="28459" y="36590"/>
                </a:cubicBezTo>
                <a:cubicBezTo>
                  <a:pt x="28459" y="41078"/>
                  <a:pt x="32102" y="44721"/>
                  <a:pt x="36590" y="44721"/>
                </a:cubicBezTo>
                <a:cubicBezTo>
                  <a:pt x="41078" y="44721"/>
                  <a:pt x="44721" y="41078"/>
                  <a:pt x="44721" y="36590"/>
                </a:cubicBezTo>
                <a:close/>
                <a:moveTo>
                  <a:pt x="24393" y="73180"/>
                </a:moveTo>
                <a:cubicBezTo>
                  <a:pt x="28881" y="73180"/>
                  <a:pt x="32524" y="69536"/>
                  <a:pt x="32524" y="65049"/>
                </a:cubicBezTo>
                <a:cubicBezTo>
                  <a:pt x="32524" y="60561"/>
                  <a:pt x="28881" y="56918"/>
                  <a:pt x="24393" y="56918"/>
                </a:cubicBezTo>
                <a:cubicBezTo>
                  <a:pt x="19906" y="56918"/>
                  <a:pt x="16262" y="60561"/>
                  <a:pt x="16262" y="65049"/>
                </a:cubicBezTo>
                <a:cubicBezTo>
                  <a:pt x="16262" y="69536"/>
                  <a:pt x="19906" y="73180"/>
                  <a:pt x="24393" y="73180"/>
                </a:cubicBezTo>
                <a:close/>
                <a:moveTo>
                  <a:pt x="113835" y="65049"/>
                </a:moveTo>
                <a:cubicBezTo>
                  <a:pt x="113835" y="60561"/>
                  <a:pt x="110192" y="56918"/>
                  <a:pt x="105704" y="56918"/>
                </a:cubicBezTo>
                <a:cubicBezTo>
                  <a:pt x="101217" y="56918"/>
                  <a:pt x="97573" y="60561"/>
                  <a:pt x="97573" y="65049"/>
                </a:cubicBezTo>
                <a:cubicBezTo>
                  <a:pt x="97573" y="69536"/>
                  <a:pt x="101217" y="73180"/>
                  <a:pt x="105704" y="73180"/>
                </a:cubicBezTo>
                <a:cubicBezTo>
                  <a:pt x="110192" y="73180"/>
                  <a:pt x="113835" y="69536"/>
                  <a:pt x="113835" y="65049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0" name="Text 48"/>
          <p:cNvSpPr/>
          <p:nvPr/>
        </p:nvSpPr>
        <p:spPr>
          <a:xfrm>
            <a:off x="7590234" y="4572000"/>
            <a:ext cx="4005146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L2预取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422966" y="4869366"/>
            <a:ext cx="4172415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软件流水线+L2 prefetching，隐藏内存延迟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302161" y="5315415"/>
            <a:ext cx="4330390" cy="743415"/>
          </a:xfrm>
          <a:custGeom>
            <a:avLst/>
            <a:gdLst/>
            <a:ahLst/>
            <a:cxnLst/>
            <a:rect l="l" t="t" r="r" b="b"/>
            <a:pathLst>
              <a:path w="4330390" h="743415">
                <a:moveTo>
                  <a:pt x="0" y="0"/>
                </a:moveTo>
                <a:lnTo>
                  <a:pt x="4330390" y="0"/>
                </a:lnTo>
                <a:lnTo>
                  <a:pt x="4330390" y="743415"/>
                </a:lnTo>
                <a:lnTo>
                  <a:pt x="0" y="743415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3" name="Shape 51"/>
          <p:cNvSpPr/>
          <p:nvPr/>
        </p:nvSpPr>
        <p:spPr>
          <a:xfrm>
            <a:off x="7302161" y="5315415"/>
            <a:ext cx="18585" cy="743415"/>
          </a:xfrm>
          <a:custGeom>
            <a:avLst/>
            <a:gdLst/>
            <a:ahLst/>
            <a:cxnLst/>
            <a:rect l="l" t="t" r="r" b="b"/>
            <a:pathLst>
              <a:path w="18585" h="743415">
                <a:moveTo>
                  <a:pt x="0" y="0"/>
                </a:moveTo>
                <a:lnTo>
                  <a:pt x="18585" y="0"/>
                </a:lnTo>
                <a:lnTo>
                  <a:pt x="18585" y="743415"/>
                </a:lnTo>
                <a:lnTo>
                  <a:pt x="0" y="743415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4" name="Shape 52"/>
          <p:cNvSpPr/>
          <p:nvPr/>
        </p:nvSpPr>
        <p:spPr>
          <a:xfrm>
            <a:off x="7441551" y="5473390"/>
            <a:ext cx="130098" cy="130098"/>
          </a:xfrm>
          <a:custGeom>
            <a:avLst/>
            <a:gdLst/>
            <a:ahLst/>
            <a:cxnLst/>
            <a:rect l="l" t="t" r="r" b="b"/>
            <a:pathLst>
              <a:path w="130098" h="130098">
                <a:moveTo>
                  <a:pt x="38699" y="15246"/>
                </a:moveTo>
                <a:cubicBezTo>
                  <a:pt x="50438" y="-5082"/>
                  <a:pt x="79786" y="-5082"/>
                  <a:pt x="91526" y="15246"/>
                </a:cubicBezTo>
                <a:lnTo>
                  <a:pt x="101003" y="31660"/>
                </a:lnTo>
                <a:lnTo>
                  <a:pt x="108042" y="27595"/>
                </a:lnTo>
                <a:cubicBezTo>
                  <a:pt x="110176" y="26350"/>
                  <a:pt x="112844" y="26528"/>
                  <a:pt x="114801" y="28027"/>
                </a:cubicBezTo>
                <a:cubicBezTo>
                  <a:pt x="116757" y="29526"/>
                  <a:pt x="117621" y="32067"/>
                  <a:pt x="116986" y="34456"/>
                </a:cubicBezTo>
                <a:lnTo>
                  <a:pt x="111015" y="56664"/>
                </a:lnTo>
                <a:cubicBezTo>
                  <a:pt x="110151" y="59916"/>
                  <a:pt x="106797" y="61847"/>
                  <a:pt x="103544" y="60983"/>
                </a:cubicBezTo>
                <a:lnTo>
                  <a:pt x="81336" y="55037"/>
                </a:lnTo>
                <a:cubicBezTo>
                  <a:pt x="78948" y="54402"/>
                  <a:pt x="77195" y="52395"/>
                  <a:pt x="76864" y="49955"/>
                </a:cubicBezTo>
                <a:cubicBezTo>
                  <a:pt x="76534" y="47516"/>
                  <a:pt x="77728" y="45102"/>
                  <a:pt x="79863" y="43883"/>
                </a:cubicBezTo>
                <a:lnTo>
                  <a:pt x="86901" y="39817"/>
                </a:lnTo>
                <a:lnTo>
                  <a:pt x="77423" y="23402"/>
                </a:lnTo>
                <a:cubicBezTo>
                  <a:pt x="71935" y="13925"/>
                  <a:pt x="58264" y="13925"/>
                  <a:pt x="52776" y="23402"/>
                </a:cubicBezTo>
                <a:lnTo>
                  <a:pt x="51429" y="25715"/>
                </a:lnTo>
                <a:cubicBezTo>
                  <a:pt x="49193" y="29602"/>
                  <a:pt x="44213" y="30924"/>
                  <a:pt x="40325" y="28688"/>
                </a:cubicBezTo>
                <a:cubicBezTo>
                  <a:pt x="36437" y="26451"/>
                  <a:pt x="35116" y="21471"/>
                  <a:pt x="37352" y="17558"/>
                </a:cubicBezTo>
                <a:lnTo>
                  <a:pt x="38699" y="15246"/>
                </a:lnTo>
                <a:close/>
                <a:moveTo>
                  <a:pt x="114267" y="70918"/>
                </a:moveTo>
                <a:cubicBezTo>
                  <a:pt x="118155" y="68682"/>
                  <a:pt x="123135" y="70004"/>
                  <a:pt x="125371" y="73891"/>
                </a:cubicBezTo>
                <a:lnTo>
                  <a:pt x="126718" y="76204"/>
                </a:lnTo>
                <a:cubicBezTo>
                  <a:pt x="138457" y="96531"/>
                  <a:pt x="123796" y="121941"/>
                  <a:pt x="100317" y="121941"/>
                </a:cubicBezTo>
                <a:lnTo>
                  <a:pt x="81362" y="121941"/>
                </a:lnTo>
                <a:lnTo>
                  <a:pt x="81362" y="130072"/>
                </a:lnTo>
                <a:cubicBezTo>
                  <a:pt x="81362" y="132537"/>
                  <a:pt x="79888" y="134773"/>
                  <a:pt x="77601" y="135713"/>
                </a:cubicBezTo>
                <a:cubicBezTo>
                  <a:pt x="75314" y="136653"/>
                  <a:pt x="72697" y="136145"/>
                  <a:pt x="70944" y="134392"/>
                </a:cubicBezTo>
                <a:lnTo>
                  <a:pt x="54682" y="118130"/>
                </a:lnTo>
                <a:cubicBezTo>
                  <a:pt x="52293" y="115741"/>
                  <a:pt x="52293" y="111879"/>
                  <a:pt x="54682" y="109516"/>
                </a:cubicBezTo>
                <a:lnTo>
                  <a:pt x="70944" y="93254"/>
                </a:lnTo>
                <a:cubicBezTo>
                  <a:pt x="72697" y="91500"/>
                  <a:pt x="75314" y="90992"/>
                  <a:pt x="77601" y="91932"/>
                </a:cubicBezTo>
                <a:cubicBezTo>
                  <a:pt x="79888" y="92872"/>
                  <a:pt x="81362" y="95108"/>
                  <a:pt x="81362" y="97573"/>
                </a:cubicBezTo>
                <a:lnTo>
                  <a:pt x="81362" y="105704"/>
                </a:lnTo>
                <a:lnTo>
                  <a:pt x="100317" y="105704"/>
                </a:lnTo>
                <a:cubicBezTo>
                  <a:pt x="111269" y="105704"/>
                  <a:pt x="118130" y="93838"/>
                  <a:pt x="112641" y="84360"/>
                </a:cubicBezTo>
                <a:lnTo>
                  <a:pt x="111294" y="82048"/>
                </a:lnTo>
                <a:cubicBezTo>
                  <a:pt x="109058" y="78160"/>
                  <a:pt x="110380" y="73180"/>
                  <a:pt x="114267" y="70944"/>
                </a:cubicBezTo>
                <a:close/>
                <a:moveTo>
                  <a:pt x="12959" y="59814"/>
                </a:moveTo>
                <a:lnTo>
                  <a:pt x="5920" y="55749"/>
                </a:lnTo>
                <a:cubicBezTo>
                  <a:pt x="3786" y="54504"/>
                  <a:pt x="2592" y="52115"/>
                  <a:pt x="2922" y="49676"/>
                </a:cubicBezTo>
                <a:cubicBezTo>
                  <a:pt x="3252" y="47237"/>
                  <a:pt x="5006" y="45229"/>
                  <a:pt x="7394" y="44594"/>
                </a:cubicBezTo>
                <a:lnTo>
                  <a:pt x="29602" y="38623"/>
                </a:lnTo>
                <a:cubicBezTo>
                  <a:pt x="32855" y="37759"/>
                  <a:pt x="36209" y="39690"/>
                  <a:pt x="37073" y="42942"/>
                </a:cubicBezTo>
                <a:lnTo>
                  <a:pt x="43019" y="65150"/>
                </a:lnTo>
                <a:cubicBezTo>
                  <a:pt x="43654" y="67539"/>
                  <a:pt x="42790" y="70054"/>
                  <a:pt x="40833" y="71579"/>
                </a:cubicBezTo>
                <a:cubicBezTo>
                  <a:pt x="38877" y="73104"/>
                  <a:pt x="36209" y="73256"/>
                  <a:pt x="34074" y="72011"/>
                </a:cubicBezTo>
                <a:lnTo>
                  <a:pt x="27036" y="67945"/>
                </a:lnTo>
                <a:lnTo>
                  <a:pt x="17558" y="84360"/>
                </a:lnTo>
                <a:cubicBezTo>
                  <a:pt x="12070" y="93838"/>
                  <a:pt x="18930" y="105704"/>
                  <a:pt x="29882" y="105704"/>
                </a:cubicBezTo>
                <a:lnTo>
                  <a:pt x="32575" y="105704"/>
                </a:lnTo>
                <a:cubicBezTo>
                  <a:pt x="37073" y="105704"/>
                  <a:pt x="40706" y="109338"/>
                  <a:pt x="40706" y="113835"/>
                </a:cubicBezTo>
                <a:cubicBezTo>
                  <a:pt x="40706" y="118333"/>
                  <a:pt x="37073" y="121966"/>
                  <a:pt x="32575" y="121966"/>
                </a:cubicBezTo>
                <a:lnTo>
                  <a:pt x="29882" y="121966"/>
                </a:lnTo>
                <a:cubicBezTo>
                  <a:pt x="6429" y="121966"/>
                  <a:pt x="-8233" y="96557"/>
                  <a:pt x="3507" y="76229"/>
                </a:cubicBezTo>
                <a:lnTo>
                  <a:pt x="12959" y="59814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5" name="Text 53"/>
          <p:cNvSpPr/>
          <p:nvPr/>
        </p:nvSpPr>
        <p:spPr>
          <a:xfrm>
            <a:off x="7590234" y="5426927"/>
            <a:ext cx="4005146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寄存器复用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7422966" y="5724293"/>
            <a:ext cx="4172415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rope值加载一次，写入16 heads，避免冗余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376354" y="6398012"/>
            <a:ext cx="11439293" cy="455341"/>
          </a:xfrm>
          <a:custGeom>
            <a:avLst/>
            <a:gdLst/>
            <a:ahLst/>
            <a:cxnLst/>
            <a:rect l="l" t="t" r="r" b="b"/>
            <a:pathLst>
              <a:path w="11439293" h="455341">
                <a:moveTo>
                  <a:pt x="0" y="0"/>
                </a:moveTo>
                <a:lnTo>
                  <a:pt x="11439293" y="0"/>
                </a:lnTo>
                <a:lnTo>
                  <a:pt x="11439293" y="455341"/>
                </a:lnTo>
                <a:lnTo>
                  <a:pt x="0" y="455341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10196"/>
            </a:srgbClr>
          </a:solidFill>
          <a:ln w="12700">
            <a:solidFill>
              <a:srgbClr val="B89A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8" name="Shape 56"/>
          <p:cNvSpPr/>
          <p:nvPr/>
        </p:nvSpPr>
        <p:spPr>
          <a:xfrm>
            <a:off x="3282858" y="6555988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74341" y="148683"/>
                </a:moveTo>
                <a:cubicBezTo>
                  <a:pt x="115372" y="148683"/>
                  <a:pt x="148683" y="115372"/>
                  <a:pt x="148683" y="74341"/>
                </a:cubicBezTo>
                <a:cubicBezTo>
                  <a:pt x="148683" y="33311"/>
                  <a:pt x="115372" y="0"/>
                  <a:pt x="74341" y="0"/>
                </a:cubicBezTo>
                <a:cubicBezTo>
                  <a:pt x="33311" y="0"/>
                  <a:pt x="0" y="33311"/>
                  <a:pt x="0" y="74341"/>
                </a:cubicBezTo>
                <a:cubicBezTo>
                  <a:pt x="0" y="115372"/>
                  <a:pt x="33311" y="148683"/>
                  <a:pt x="74341" y="148683"/>
                </a:cubicBezTo>
                <a:close/>
                <a:moveTo>
                  <a:pt x="65049" y="46463"/>
                </a:moveTo>
                <a:cubicBezTo>
                  <a:pt x="65049" y="41335"/>
                  <a:pt x="69213" y="37171"/>
                  <a:pt x="74341" y="37171"/>
                </a:cubicBezTo>
                <a:cubicBezTo>
                  <a:pt x="79470" y="37171"/>
                  <a:pt x="83634" y="41335"/>
                  <a:pt x="83634" y="46463"/>
                </a:cubicBezTo>
                <a:cubicBezTo>
                  <a:pt x="83634" y="51592"/>
                  <a:pt x="79470" y="55756"/>
                  <a:pt x="74341" y="55756"/>
                </a:cubicBezTo>
                <a:cubicBezTo>
                  <a:pt x="69213" y="55756"/>
                  <a:pt x="65049" y="51592"/>
                  <a:pt x="65049" y="46463"/>
                </a:cubicBezTo>
                <a:close/>
                <a:moveTo>
                  <a:pt x="62726" y="65049"/>
                </a:moveTo>
                <a:lnTo>
                  <a:pt x="76665" y="65049"/>
                </a:lnTo>
                <a:cubicBezTo>
                  <a:pt x="80527" y="65049"/>
                  <a:pt x="83634" y="68156"/>
                  <a:pt x="83634" y="72018"/>
                </a:cubicBezTo>
                <a:lnTo>
                  <a:pt x="83634" y="97573"/>
                </a:lnTo>
                <a:lnTo>
                  <a:pt x="85957" y="97573"/>
                </a:lnTo>
                <a:cubicBezTo>
                  <a:pt x="89820" y="97573"/>
                  <a:pt x="92927" y="100680"/>
                  <a:pt x="92927" y="104543"/>
                </a:cubicBezTo>
                <a:cubicBezTo>
                  <a:pt x="92927" y="108405"/>
                  <a:pt x="89820" y="111512"/>
                  <a:pt x="85957" y="111512"/>
                </a:cubicBezTo>
                <a:lnTo>
                  <a:pt x="62726" y="111512"/>
                </a:lnTo>
                <a:cubicBezTo>
                  <a:pt x="58863" y="111512"/>
                  <a:pt x="55756" y="108405"/>
                  <a:pt x="55756" y="104543"/>
                </a:cubicBezTo>
                <a:cubicBezTo>
                  <a:pt x="55756" y="100680"/>
                  <a:pt x="58863" y="97573"/>
                  <a:pt x="62726" y="97573"/>
                </a:cubicBezTo>
                <a:lnTo>
                  <a:pt x="69695" y="97573"/>
                </a:lnTo>
                <a:lnTo>
                  <a:pt x="69695" y="78988"/>
                </a:lnTo>
                <a:lnTo>
                  <a:pt x="62726" y="78988"/>
                </a:lnTo>
                <a:cubicBezTo>
                  <a:pt x="58863" y="78988"/>
                  <a:pt x="55756" y="75881"/>
                  <a:pt x="55756" y="72018"/>
                </a:cubicBezTo>
                <a:cubicBezTo>
                  <a:pt x="55756" y="68156"/>
                  <a:pt x="58863" y="65049"/>
                  <a:pt x="62726" y="65049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9" name="Text 57"/>
          <p:cNvSpPr/>
          <p:nvPr/>
        </p:nvSpPr>
        <p:spPr>
          <a:xfrm>
            <a:off x="695591" y="6514171"/>
            <a:ext cx="11041067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1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核心收益：</a:t>
            </a:r>
            <a:r>
              <a:rPr lang="en-US" sz="117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通过合并多个操作为单一GPU内核，减少内存带宽消耗和内核启动开销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0420" y="320420"/>
            <a:ext cx="1161524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kern="0" spc="50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WEIGHT OFFLOADING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0420" y="576757"/>
            <a:ext cx="11695348" cy="3204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71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权重卸载v2：异步预取架构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0420" y="993304"/>
            <a:ext cx="640841" cy="32042"/>
          </a:xfrm>
          <a:custGeom>
            <a:avLst/>
            <a:gdLst/>
            <a:ahLst/>
            <a:cxnLst/>
            <a:rect l="l" t="t" r="r" b="b"/>
            <a:pathLst>
              <a:path w="640841" h="32042">
                <a:moveTo>
                  <a:pt x="0" y="0"/>
                </a:moveTo>
                <a:lnTo>
                  <a:pt x="640841" y="0"/>
                </a:lnTo>
                <a:lnTo>
                  <a:pt x="640841" y="32042"/>
                </a:lnTo>
                <a:lnTo>
                  <a:pt x="0" y="32042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36442" y="1153514"/>
            <a:ext cx="5679453" cy="2787658"/>
          </a:xfrm>
          <a:custGeom>
            <a:avLst/>
            <a:gdLst/>
            <a:ahLst/>
            <a:cxnLst/>
            <a:rect l="l" t="t" r="r" b="b"/>
            <a:pathLst>
              <a:path w="5679453" h="2787658">
                <a:moveTo>
                  <a:pt x="0" y="0"/>
                </a:moveTo>
                <a:lnTo>
                  <a:pt x="5679453" y="0"/>
                </a:lnTo>
                <a:lnTo>
                  <a:pt x="5679453" y="2787658"/>
                </a:lnTo>
                <a:lnTo>
                  <a:pt x="0" y="2787658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336442" y="1153514"/>
            <a:ext cx="32042" cy="2787658"/>
          </a:xfrm>
          <a:custGeom>
            <a:avLst/>
            <a:gdLst/>
            <a:ahLst/>
            <a:cxnLst/>
            <a:rect l="l" t="t" r="r" b="b"/>
            <a:pathLst>
              <a:path w="32042" h="2787658">
                <a:moveTo>
                  <a:pt x="0" y="0"/>
                </a:moveTo>
                <a:lnTo>
                  <a:pt x="32042" y="0"/>
                </a:lnTo>
                <a:lnTo>
                  <a:pt x="32042" y="2787658"/>
                </a:lnTo>
                <a:lnTo>
                  <a:pt x="0" y="2787658"/>
                </a:lnTo>
                <a:lnTo>
                  <a:pt x="0" y="0"/>
                </a:lnTo>
                <a:close/>
              </a:path>
            </a:pathLst>
          </a:custGeom>
          <a:solidFill>
            <a:srgbClr val="5F6B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532699" y="1345766"/>
            <a:ext cx="160210" cy="160210"/>
          </a:xfrm>
          <a:custGeom>
            <a:avLst/>
            <a:gdLst/>
            <a:ahLst/>
            <a:cxnLst/>
            <a:rect l="l" t="t" r="r" b="b"/>
            <a:pathLst>
              <a:path w="160210" h="160210">
                <a:moveTo>
                  <a:pt x="80105" y="160210"/>
                </a:moveTo>
                <a:cubicBezTo>
                  <a:pt x="124316" y="160210"/>
                  <a:pt x="160210" y="124316"/>
                  <a:pt x="160210" y="80105"/>
                </a:cubicBezTo>
                <a:cubicBezTo>
                  <a:pt x="160210" y="35894"/>
                  <a:pt x="124316" y="0"/>
                  <a:pt x="80105" y="0"/>
                </a:cubicBezTo>
                <a:cubicBezTo>
                  <a:pt x="35894" y="0"/>
                  <a:pt x="0" y="35894"/>
                  <a:pt x="0" y="80105"/>
                </a:cubicBezTo>
                <a:cubicBezTo>
                  <a:pt x="0" y="124316"/>
                  <a:pt x="35894" y="160210"/>
                  <a:pt x="80105" y="160210"/>
                </a:cubicBezTo>
                <a:close/>
                <a:moveTo>
                  <a:pt x="52256" y="52256"/>
                </a:moveTo>
                <a:cubicBezTo>
                  <a:pt x="55197" y="49315"/>
                  <a:pt x="59954" y="49315"/>
                  <a:pt x="62864" y="52256"/>
                </a:cubicBezTo>
                <a:lnTo>
                  <a:pt x="80074" y="69466"/>
                </a:lnTo>
                <a:lnTo>
                  <a:pt x="97284" y="52256"/>
                </a:lnTo>
                <a:cubicBezTo>
                  <a:pt x="100225" y="49315"/>
                  <a:pt x="104982" y="49315"/>
                  <a:pt x="107892" y="52256"/>
                </a:cubicBezTo>
                <a:cubicBezTo>
                  <a:pt x="110802" y="55197"/>
                  <a:pt x="110833" y="59954"/>
                  <a:pt x="107892" y="62864"/>
                </a:cubicBezTo>
                <a:lnTo>
                  <a:pt x="90682" y="80074"/>
                </a:lnTo>
                <a:lnTo>
                  <a:pt x="107892" y="97284"/>
                </a:lnTo>
                <a:cubicBezTo>
                  <a:pt x="110833" y="100225"/>
                  <a:pt x="110833" y="104982"/>
                  <a:pt x="107892" y="107892"/>
                </a:cubicBezTo>
                <a:cubicBezTo>
                  <a:pt x="104950" y="110802"/>
                  <a:pt x="100194" y="110833"/>
                  <a:pt x="97284" y="107892"/>
                </a:cubicBezTo>
                <a:lnTo>
                  <a:pt x="80074" y="90682"/>
                </a:lnTo>
                <a:lnTo>
                  <a:pt x="62864" y="107892"/>
                </a:lnTo>
                <a:cubicBezTo>
                  <a:pt x="59922" y="110833"/>
                  <a:pt x="55166" y="110833"/>
                  <a:pt x="52256" y="107892"/>
                </a:cubicBezTo>
                <a:cubicBezTo>
                  <a:pt x="49346" y="104950"/>
                  <a:pt x="49315" y="100194"/>
                  <a:pt x="52256" y="97284"/>
                </a:cubicBezTo>
                <a:lnTo>
                  <a:pt x="69466" y="80074"/>
                </a:lnTo>
                <a:lnTo>
                  <a:pt x="52256" y="62864"/>
                </a:lnTo>
                <a:cubicBezTo>
                  <a:pt x="49315" y="59922"/>
                  <a:pt x="49315" y="55166"/>
                  <a:pt x="52256" y="52256"/>
                </a:cubicBezTo>
                <a:close/>
              </a:path>
            </a:pathLst>
          </a:custGeom>
          <a:solidFill>
            <a:srgbClr val="5F6B7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712936" y="1313724"/>
            <a:ext cx="5222854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权重卸载v1的局限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2673" y="1666187"/>
            <a:ext cx="5343012" cy="640841"/>
          </a:xfrm>
          <a:custGeom>
            <a:avLst/>
            <a:gdLst/>
            <a:ahLst/>
            <a:cxnLst/>
            <a:rect l="l" t="t" r="r" b="b"/>
            <a:pathLst>
              <a:path w="5343012" h="640841">
                <a:moveTo>
                  <a:pt x="0" y="0"/>
                </a:moveTo>
                <a:lnTo>
                  <a:pt x="5343012" y="0"/>
                </a:lnTo>
                <a:lnTo>
                  <a:pt x="5343012" y="640841"/>
                </a:lnTo>
                <a:lnTo>
                  <a:pt x="0" y="640841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8"/>
          <p:cNvSpPr/>
          <p:nvPr/>
        </p:nvSpPr>
        <p:spPr>
          <a:xfrm>
            <a:off x="608799" y="1762313"/>
            <a:ext cx="5214844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UVA访问机制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08799" y="2018649"/>
            <a:ext cx="5214844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卸载权重保留在CPU，通过统一虚拟地址(UVA)访问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12673" y="2403154"/>
            <a:ext cx="5343012" cy="640841"/>
          </a:xfrm>
          <a:custGeom>
            <a:avLst/>
            <a:gdLst/>
            <a:ahLst/>
            <a:cxnLst/>
            <a:rect l="l" t="t" r="r" b="b"/>
            <a:pathLst>
              <a:path w="5343012" h="640841">
                <a:moveTo>
                  <a:pt x="0" y="0"/>
                </a:moveTo>
                <a:lnTo>
                  <a:pt x="5343012" y="0"/>
                </a:lnTo>
                <a:lnTo>
                  <a:pt x="5343012" y="640841"/>
                </a:lnTo>
                <a:lnTo>
                  <a:pt x="0" y="640841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608799" y="2499280"/>
            <a:ext cx="5214844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PCIe延迟问题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08799" y="2755616"/>
            <a:ext cx="5214844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导致缓慢的PCIe传输延迟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12673" y="3140121"/>
            <a:ext cx="5343012" cy="640841"/>
          </a:xfrm>
          <a:custGeom>
            <a:avLst/>
            <a:gdLst/>
            <a:ahLst/>
            <a:cxnLst/>
            <a:rect l="l" t="t" r="r" b="b"/>
            <a:pathLst>
              <a:path w="5343012" h="640841">
                <a:moveTo>
                  <a:pt x="0" y="0"/>
                </a:moveTo>
                <a:lnTo>
                  <a:pt x="5343012" y="0"/>
                </a:lnTo>
                <a:lnTo>
                  <a:pt x="5343012" y="640841"/>
                </a:lnTo>
                <a:lnTo>
                  <a:pt x="0" y="640841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4"/>
          <p:cNvSpPr/>
          <p:nvPr/>
        </p:nvSpPr>
        <p:spPr>
          <a:xfrm>
            <a:off x="608799" y="3236247"/>
            <a:ext cx="5214844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设计定位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08799" y="3492583"/>
            <a:ext cx="5214844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作为有限GPU资源下运行模型的最后手段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36442" y="3993140"/>
            <a:ext cx="5679453" cy="2787658"/>
          </a:xfrm>
          <a:custGeom>
            <a:avLst/>
            <a:gdLst/>
            <a:ahLst/>
            <a:cxnLst/>
            <a:rect l="l" t="t" r="r" b="b"/>
            <a:pathLst>
              <a:path w="5679453" h="2787658">
                <a:moveTo>
                  <a:pt x="0" y="0"/>
                </a:moveTo>
                <a:lnTo>
                  <a:pt x="5679453" y="0"/>
                </a:lnTo>
                <a:lnTo>
                  <a:pt x="5679453" y="2787658"/>
                </a:lnTo>
                <a:lnTo>
                  <a:pt x="0" y="2787658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Shape 17"/>
          <p:cNvSpPr/>
          <p:nvPr/>
        </p:nvSpPr>
        <p:spPr>
          <a:xfrm>
            <a:off x="336442" y="3993140"/>
            <a:ext cx="32042" cy="2787658"/>
          </a:xfrm>
          <a:custGeom>
            <a:avLst/>
            <a:gdLst/>
            <a:ahLst/>
            <a:cxnLst/>
            <a:rect l="l" t="t" r="r" b="b"/>
            <a:pathLst>
              <a:path w="32042" h="2787658">
                <a:moveTo>
                  <a:pt x="0" y="0"/>
                </a:moveTo>
                <a:lnTo>
                  <a:pt x="32042" y="0"/>
                </a:lnTo>
                <a:lnTo>
                  <a:pt x="32042" y="2787658"/>
                </a:lnTo>
                <a:lnTo>
                  <a:pt x="0" y="2787658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8"/>
          <p:cNvSpPr/>
          <p:nvPr/>
        </p:nvSpPr>
        <p:spPr>
          <a:xfrm>
            <a:off x="532699" y="4185393"/>
            <a:ext cx="160210" cy="160210"/>
          </a:xfrm>
          <a:custGeom>
            <a:avLst/>
            <a:gdLst/>
            <a:ahLst/>
            <a:cxnLst/>
            <a:rect l="l" t="t" r="r" b="b"/>
            <a:pathLst>
              <a:path w="160210" h="160210">
                <a:moveTo>
                  <a:pt x="80105" y="160210"/>
                </a:moveTo>
                <a:cubicBezTo>
                  <a:pt x="124316" y="160210"/>
                  <a:pt x="160210" y="124316"/>
                  <a:pt x="160210" y="80105"/>
                </a:cubicBezTo>
                <a:cubicBezTo>
                  <a:pt x="160210" y="35894"/>
                  <a:pt x="124316" y="0"/>
                  <a:pt x="80105" y="0"/>
                </a:cubicBezTo>
                <a:cubicBezTo>
                  <a:pt x="35894" y="0"/>
                  <a:pt x="0" y="35894"/>
                  <a:pt x="0" y="80105"/>
                </a:cubicBezTo>
                <a:cubicBezTo>
                  <a:pt x="0" y="124316"/>
                  <a:pt x="35894" y="160210"/>
                  <a:pt x="80105" y="160210"/>
                </a:cubicBezTo>
                <a:close/>
                <a:moveTo>
                  <a:pt x="106515" y="66556"/>
                </a:moveTo>
                <a:lnTo>
                  <a:pt x="81482" y="106609"/>
                </a:lnTo>
                <a:cubicBezTo>
                  <a:pt x="80168" y="108705"/>
                  <a:pt x="77915" y="110019"/>
                  <a:pt x="75443" y="110145"/>
                </a:cubicBezTo>
                <a:cubicBezTo>
                  <a:pt x="72971" y="110270"/>
                  <a:pt x="70593" y="109143"/>
                  <a:pt x="69122" y="107141"/>
                </a:cubicBezTo>
                <a:lnTo>
                  <a:pt x="54102" y="87114"/>
                </a:lnTo>
                <a:cubicBezTo>
                  <a:pt x="51599" y="83797"/>
                  <a:pt x="52287" y="79104"/>
                  <a:pt x="55604" y="76601"/>
                </a:cubicBezTo>
                <a:cubicBezTo>
                  <a:pt x="58921" y="74097"/>
                  <a:pt x="63615" y="74786"/>
                  <a:pt x="66118" y="78102"/>
                </a:cubicBezTo>
                <a:lnTo>
                  <a:pt x="74567" y="89367"/>
                </a:lnTo>
                <a:lnTo>
                  <a:pt x="93779" y="58608"/>
                </a:lnTo>
                <a:cubicBezTo>
                  <a:pt x="95970" y="55104"/>
                  <a:pt x="100601" y="54008"/>
                  <a:pt x="104137" y="56230"/>
                </a:cubicBezTo>
                <a:cubicBezTo>
                  <a:pt x="107673" y="58452"/>
                  <a:pt x="108736" y="63051"/>
                  <a:pt x="106515" y="66587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9"/>
          <p:cNvSpPr/>
          <p:nvPr/>
        </p:nvSpPr>
        <p:spPr>
          <a:xfrm>
            <a:off x="712936" y="4153351"/>
            <a:ext cx="5222854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权重卸载v2的创新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20683" y="4505813"/>
            <a:ext cx="5335001" cy="640841"/>
          </a:xfrm>
          <a:custGeom>
            <a:avLst/>
            <a:gdLst/>
            <a:ahLst/>
            <a:cxnLst/>
            <a:rect l="l" t="t" r="r" b="b"/>
            <a:pathLst>
              <a:path w="5335001" h="640841">
                <a:moveTo>
                  <a:pt x="0" y="0"/>
                </a:moveTo>
                <a:lnTo>
                  <a:pt x="5335001" y="0"/>
                </a:lnTo>
                <a:lnTo>
                  <a:pt x="5335001" y="640841"/>
                </a:lnTo>
                <a:lnTo>
                  <a:pt x="0" y="640841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Shape 21"/>
          <p:cNvSpPr/>
          <p:nvPr/>
        </p:nvSpPr>
        <p:spPr>
          <a:xfrm>
            <a:off x="520683" y="4505813"/>
            <a:ext cx="16021" cy="640841"/>
          </a:xfrm>
          <a:custGeom>
            <a:avLst/>
            <a:gdLst/>
            <a:ahLst/>
            <a:cxnLst/>
            <a:rect l="l" t="t" r="r" b="b"/>
            <a:pathLst>
              <a:path w="16021" h="640841">
                <a:moveTo>
                  <a:pt x="0" y="0"/>
                </a:moveTo>
                <a:lnTo>
                  <a:pt x="16021" y="0"/>
                </a:lnTo>
                <a:lnTo>
                  <a:pt x="16021" y="640841"/>
                </a:lnTo>
                <a:lnTo>
                  <a:pt x="0" y="640841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4" name="Text 22"/>
          <p:cNvSpPr/>
          <p:nvPr/>
        </p:nvSpPr>
        <p:spPr>
          <a:xfrm>
            <a:off x="624820" y="4601939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显式GPU预加载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24820" y="4858276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提前将权重显式复制(onload)至GPU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20683" y="5242780"/>
            <a:ext cx="5335001" cy="640841"/>
          </a:xfrm>
          <a:custGeom>
            <a:avLst/>
            <a:gdLst/>
            <a:ahLst/>
            <a:cxnLst/>
            <a:rect l="l" t="t" r="r" b="b"/>
            <a:pathLst>
              <a:path w="5335001" h="640841">
                <a:moveTo>
                  <a:pt x="0" y="0"/>
                </a:moveTo>
                <a:lnTo>
                  <a:pt x="5335001" y="0"/>
                </a:lnTo>
                <a:lnTo>
                  <a:pt x="5335001" y="640841"/>
                </a:lnTo>
                <a:lnTo>
                  <a:pt x="0" y="640841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Shape 25"/>
          <p:cNvSpPr/>
          <p:nvPr/>
        </p:nvSpPr>
        <p:spPr>
          <a:xfrm>
            <a:off x="520683" y="5242780"/>
            <a:ext cx="16021" cy="640841"/>
          </a:xfrm>
          <a:custGeom>
            <a:avLst/>
            <a:gdLst/>
            <a:ahLst/>
            <a:cxnLst/>
            <a:rect l="l" t="t" r="r" b="b"/>
            <a:pathLst>
              <a:path w="16021" h="640841">
                <a:moveTo>
                  <a:pt x="0" y="0"/>
                </a:moveTo>
                <a:lnTo>
                  <a:pt x="16021" y="0"/>
                </a:lnTo>
                <a:lnTo>
                  <a:pt x="16021" y="640841"/>
                </a:lnTo>
                <a:lnTo>
                  <a:pt x="0" y="640841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6"/>
          <p:cNvSpPr/>
          <p:nvPr/>
        </p:nvSpPr>
        <p:spPr>
          <a:xfrm>
            <a:off x="624820" y="5338906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异步预取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24820" y="5595243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在独立CUDA流上异步预取下一层权重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20683" y="5979747"/>
            <a:ext cx="5335001" cy="640841"/>
          </a:xfrm>
          <a:custGeom>
            <a:avLst/>
            <a:gdLst/>
            <a:ahLst/>
            <a:cxnLst/>
            <a:rect l="l" t="t" r="r" b="b"/>
            <a:pathLst>
              <a:path w="5335001" h="640841">
                <a:moveTo>
                  <a:pt x="0" y="0"/>
                </a:moveTo>
                <a:lnTo>
                  <a:pt x="5335001" y="0"/>
                </a:lnTo>
                <a:lnTo>
                  <a:pt x="5335001" y="640841"/>
                </a:lnTo>
                <a:lnTo>
                  <a:pt x="0" y="640841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Shape 29"/>
          <p:cNvSpPr/>
          <p:nvPr/>
        </p:nvSpPr>
        <p:spPr>
          <a:xfrm>
            <a:off x="520683" y="5979747"/>
            <a:ext cx="16021" cy="640841"/>
          </a:xfrm>
          <a:custGeom>
            <a:avLst/>
            <a:gdLst/>
            <a:ahLst/>
            <a:cxnLst/>
            <a:rect l="l" t="t" r="r" b="b"/>
            <a:pathLst>
              <a:path w="16021" h="640841">
                <a:moveTo>
                  <a:pt x="0" y="0"/>
                </a:moveTo>
                <a:lnTo>
                  <a:pt x="16021" y="0"/>
                </a:lnTo>
                <a:lnTo>
                  <a:pt x="16021" y="640841"/>
                </a:lnTo>
                <a:lnTo>
                  <a:pt x="0" y="640841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Text 30"/>
          <p:cNvSpPr/>
          <p:nvPr/>
        </p:nvSpPr>
        <p:spPr>
          <a:xfrm>
            <a:off x="624820" y="6075874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计算-加载重叠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24820" y="6332210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通过精心重叠，完全隐藏加载延迟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79172" y="1157519"/>
            <a:ext cx="5687464" cy="2891795"/>
          </a:xfrm>
          <a:custGeom>
            <a:avLst/>
            <a:gdLst/>
            <a:ahLst/>
            <a:cxnLst/>
            <a:rect l="l" t="t" r="r" b="b"/>
            <a:pathLst>
              <a:path w="5687464" h="2891795">
                <a:moveTo>
                  <a:pt x="0" y="0"/>
                </a:moveTo>
                <a:lnTo>
                  <a:pt x="5687464" y="0"/>
                </a:lnTo>
                <a:lnTo>
                  <a:pt x="5687464" y="2891795"/>
                </a:lnTo>
                <a:lnTo>
                  <a:pt x="0" y="289179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" name="Text 33"/>
          <p:cNvSpPr/>
          <p:nvPr/>
        </p:nvSpPr>
        <p:spPr>
          <a:xfrm>
            <a:off x="6303335" y="1321735"/>
            <a:ext cx="5439138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62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配置参数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43387" y="1674197"/>
            <a:ext cx="5359033" cy="672883"/>
          </a:xfrm>
          <a:custGeom>
            <a:avLst/>
            <a:gdLst/>
            <a:ahLst/>
            <a:cxnLst/>
            <a:rect l="l" t="t" r="r" b="b"/>
            <a:pathLst>
              <a:path w="5359033" h="672883">
                <a:moveTo>
                  <a:pt x="0" y="0"/>
                </a:moveTo>
                <a:lnTo>
                  <a:pt x="5359033" y="0"/>
                </a:lnTo>
                <a:lnTo>
                  <a:pt x="5359033" y="672883"/>
                </a:lnTo>
                <a:lnTo>
                  <a:pt x="0" y="672883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Text 35"/>
          <p:cNvSpPr/>
          <p:nvPr/>
        </p:nvSpPr>
        <p:spPr>
          <a:xfrm>
            <a:off x="6439513" y="1786344"/>
            <a:ext cx="696915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group_size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1140808" y="1770323"/>
            <a:ext cx="464610" cy="224294"/>
          </a:xfrm>
          <a:custGeom>
            <a:avLst/>
            <a:gdLst/>
            <a:ahLst/>
            <a:cxnLst/>
            <a:rect l="l" t="t" r="r" b="b"/>
            <a:pathLst>
              <a:path w="464610" h="224294">
                <a:moveTo>
                  <a:pt x="0" y="0"/>
                </a:moveTo>
                <a:lnTo>
                  <a:pt x="464610" y="0"/>
                </a:lnTo>
                <a:lnTo>
                  <a:pt x="464610" y="224294"/>
                </a:lnTo>
                <a:lnTo>
                  <a:pt x="0" y="224294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9" name="Text 37"/>
          <p:cNvSpPr/>
          <p:nvPr/>
        </p:nvSpPr>
        <p:spPr>
          <a:xfrm>
            <a:off x="11140808" y="1770323"/>
            <a:ext cx="520683" cy="224294"/>
          </a:xfrm>
          <a:prstGeom prst="rect">
            <a:avLst/>
          </a:prstGeom>
          <a:noFill/>
          <a:ln/>
        </p:spPr>
        <p:txBody>
          <a:bodyPr wrap="square" lIns="64084" tIns="32042" rIns="64084" bIns="32042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层分组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39513" y="2058702"/>
            <a:ext cx="5230865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每N层分为一组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43387" y="2443206"/>
            <a:ext cx="5359033" cy="672883"/>
          </a:xfrm>
          <a:custGeom>
            <a:avLst/>
            <a:gdLst/>
            <a:ahLst/>
            <a:cxnLst/>
            <a:rect l="l" t="t" r="r" b="b"/>
            <a:pathLst>
              <a:path w="5359033" h="672883">
                <a:moveTo>
                  <a:pt x="0" y="0"/>
                </a:moveTo>
                <a:lnTo>
                  <a:pt x="5359033" y="0"/>
                </a:lnTo>
                <a:lnTo>
                  <a:pt x="5359033" y="672883"/>
                </a:lnTo>
                <a:lnTo>
                  <a:pt x="0" y="672883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Text 40"/>
          <p:cNvSpPr/>
          <p:nvPr/>
        </p:nvSpPr>
        <p:spPr>
          <a:xfrm>
            <a:off x="6439513" y="2555353"/>
            <a:ext cx="897177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num_in_group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1028661" y="2539332"/>
            <a:ext cx="576757" cy="224294"/>
          </a:xfrm>
          <a:custGeom>
            <a:avLst/>
            <a:gdLst/>
            <a:ahLst/>
            <a:cxnLst/>
            <a:rect l="l" t="t" r="r" b="b"/>
            <a:pathLst>
              <a:path w="576757" h="224294">
                <a:moveTo>
                  <a:pt x="0" y="0"/>
                </a:moveTo>
                <a:lnTo>
                  <a:pt x="576757" y="0"/>
                </a:lnTo>
                <a:lnTo>
                  <a:pt x="576757" y="224294"/>
                </a:lnTo>
                <a:lnTo>
                  <a:pt x="0" y="224294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4" name="Text 42"/>
          <p:cNvSpPr/>
          <p:nvPr/>
        </p:nvSpPr>
        <p:spPr>
          <a:xfrm>
            <a:off x="11028661" y="2539332"/>
            <a:ext cx="632830" cy="224294"/>
          </a:xfrm>
          <a:prstGeom prst="rect">
            <a:avLst/>
          </a:prstGeom>
          <a:noFill/>
          <a:ln/>
        </p:spPr>
        <p:txBody>
          <a:bodyPr wrap="square" lIns="64084" tIns="32042" rIns="64084" bIns="32042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卸载数量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439513" y="2827711"/>
            <a:ext cx="5230865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每组卸载的层数(每组的最后N层)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43387" y="3212216"/>
            <a:ext cx="5359033" cy="672883"/>
          </a:xfrm>
          <a:custGeom>
            <a:avLst/>
            <a:gdLst/>
            <a:ahLst/>
            <a:cxnLst/>
            <a:rect l="l" t="t" r="r" b="b"/>
            <a:pathLst>
              <a:path w="5359033" h="672883">
                <a:moveTo>
                  <a:pt x="0" y="0"/>
                </a:moveTo>
                <a:lnTo>
                  <a:pt x="5359033" y="0"/>
                </a:lnTo>
                <a:lnTo>
                  <a:pt x="5359033" y="672883"/>
                </a:lnTo>
                <a:lnTo>
                  <a:pt x="0" y="672883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7" name="Text 45"/>
          <p:cNvSpPr/>
          <p:nvPr/>
        </p:nvSpPr>
        <p:spPr>
          <a:xfrm>
            <a:off x="6439513" y="3324363"/>
            <a:ext cx="873146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prefetch_step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1028661" y="3308342"/>
            <a:ext cx="576757" cy="224294"/>
          </a:xfrm>
          <a:custGeom>
            <a:avLst/>
            <a:gdLst/>
            <a:ahLst/>
            <a:cxnLst/>
            <a:rect l="l" t="t" r="r" b="b"/>
            <a:pathLst>
              <a:path w="576757" h="224294">
                <a:moveTo>
                  <a:pt x="0" y="0"/>
                </a:moveTo>
                <a:lnTo>
                  <a:pt x="576757" y="0"/>
                </a:lnTo>
                <a:lnTo>
                  <a:pt x="576757" y="224294"/>
                </a:lnTo>
                <a:lnTo>
                  <a:pt x="0" y="224294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9" name="Text 47"/>
          <p:cNvSpPr/>
          <p:nvPr/>
        </p:nvSpPr>
        <p:spPr>
          <a:xfrm>
            <a:off x="11028661" y="3308342"/>
            <a:ext cx="632830" cy="224294"/>
          </a:xfrm>
          <a:prstGeom prst="rect">
            <a:avLst/>
          </a:prstGeom>
          <a:noFill/>
          <a:ln/>
        </p:spPr>
        <p:txBody>
          <a:bodyPr wrap="square" lIns="64084" tIns="32042" rIns="64084" bIns="32042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预取步长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439513" y="3596720"/>
            <a:ext cx="5230865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提前预取的层数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191187" y="4181488"/>
            <a:ext cx="5679453" cy="2599309"/>
          </a:xfrm>
          <a:custGeom>
            <a:avLst/>
            <a:gdLst/>
            <a:ahLst/>
            <a:cxnLst/>
            <a:rect l="l" t="t" r="r" b="b"/>
            <a:pathLst>
              <a:path w="5679453" h="2675511">
                <a:moveTo>
                  <a:pt x="0" y="0"/>
                </a:moveTo>
                <a:lnTo>
                  <a:pt x="5679453" y="0"/>
                </a:lnTo>
                <a:lnTo>
                  <a:pt x="5679453" y="2675511"/>
                </a:lnTo>
                <a:lnTo>
                  <a:pt x="0" y="2675511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2" name="Shape 50"/>
          <p:cNvSpPr/>
          <p:nvPr/>
        </p:nvSpPr>
        <p:spPr>
          <a:xfrm>
            <a:off x="6191186" y="4181489"/>
            <a:ext cx="45719" cy="2599310"/>
          </a:xfrm>
          <a:custGeom>
            <a:avLst/>
            <a:gdLst/>
            <a:ahLst/>
            <a:cxnLst/>
            <a:rect l="l" t="t" r="r" b="b"/>
            <a:pathLst>
              <a:path w="32042" h="2675511">
                <a:moveTo>
                  <a:pt x="0" y="0"/>
                </a:moveTo>
                <a:lnTo>
                  <a:pt x="32042" y="0"/>
                </a:lnTo>
                <a:lnTo>
                  <a:pt x="32042" y="2675511"/>
                </a:lnTo>
                <a:lnTo>
                  <a:pt x="0" y="2675511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3" name="Text 51"/>
          <p:cNvSpPr/>
          <p:nvPr/>
        </p:nvSpPr>
        <p:spPr>
          <a:xfrm>
            <a:off x="6367419" y="4341698"/>
            <a:ext cx="5423117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实际应用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367419" y="4694160"/>
            <a:ext cx="5407096" cy="416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9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对于DeepSeek-R1预填充服务，每两个MoE GEMM权重卸载一个，在保持全吞吐量的同时实现显著内存节省。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71424" y="5242880"/>
            <a:ext cx="5335001" cy="584767"/>
          </a:xfrm>
          <a:custGeom>
            <a:avLst/>
            <a:gdLst/>
            <a:ahLst/>
            <a:cxnLst/>
            <a:rect l="l" t="t" r="r" b="b"/>
            <a:pathLst>
              <a:path w="5335001" h="584767">
                <a:moveTo>
                  <a:pt x="0" y="0"/>
                </a:moveTo>
                <a:lnTo>
                  <a:pt x="5335001" y="0"/>
                </a:lnTo>
                <a:lnTo>
                  <a:pt x="5335001" y="584767"/>
                </a:lnTo>
                <a:lnTo>
                  <a:pt x="0" y="584767"/>
                </a:lnTo>
                <a:lnTo>
                  <a:pt x="0" y="0"/>
                </a:lnTo>
                <a:close/>
              </a:path>
            </a:pathLst>
          </a:custGeom>
          <a:solidFill>
            <a:srgbClr val="B89A6A">
              <a:alpha val="10196"/>
            </a:srgbClr>
          </a:solidFill>
          <a:ln w="12700">
            <a:solidFill>
              <a:srgbClr val="B89A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6" name="Shape 54"/>
          <p:cNvSpPr/>
          <p:nvPr/>
        </p:nvSpPr>
        <p:spPr>
          <a:xfrm>
            <a:off x="6503597" y="5379059"/>
            <a:ext cx="96126" cy="128168"/>
          </a:xfrm>
          <a:custGeom>
            <a:avLst/>
            <a:gdLst/>
            <a:ahLst/>
            <a:cxnLst/>
            <a:rect l="l" t="t" r="r" b="b"/>
            <a:pathLst>
              <a:path w="96126" h="128168">
                <a:moveTo>
                  <a:pt x="73321" y="96126"/>
                </a:moveTo>
                <a:cubicBezTo>
                  <a:pt x="75149" y="90544"/>
                  <a:pt x="78803" y="85487"/>
                  <a:pt x="82934" y="81131"/>
                </a:cubicBezTo>
                <a:cubicBezTo>
                  <a:pt x="91120" y="72520"/>
                  <a:pt x="96126" y="60880"/>
                  <a:pt x="96126" y="48063"/>
                </a:cubicBezTo>
                <a:cubicBezTo>
                  <a:pt x="96126" y="21528"/>
                  <a:pt x="74598" y="0"/>
                  <a:pt x="48063" y="0"/>
                </a:cubicBezTo>
                <a:cubicBezTo>
                  <a:pt x="21528" y="0"/>
                  <a:pt x="0" y="21528"/>
                  <a:pt x="0" y="48063"/>
                </a:cubicBezTo>
                <a:cubicBezTo>
                  <a:pt x="0" y="60880"/>
                  <a:pt x="5007" y="72520"/>
                  <a:pt x="13192" y="81131"/>
                </a:cubicBezTo>
                <a:cubicBezTo>
                  <a:pt x="17323" y="85487"/>
                  <a:pt x="21003" y="90544"/>
                  <a:pt x="22805" y="96126"/>
                </a:cubicBezTo>
                <a:lnTo>
                  <a:pt x="73296" y="96126"/>
                </a:lnTo>
                <a:close/>
                <a:moveTo>
                  <a:pt x="72095" y="108142"/>
                </a:moveTo>
                <a:lnTo>
                  <a:pt x="24032" y="108142"/>
                </a:lnTo>
                <a:lnTo>
                  <a:pt x="24032" y="112147"/>
                </a:lnTo>
                <a:cubicBezTo>
                  <a:pt x="24032" y="123212"/>
                  <a:pt x="32993" y="132173"/>
                  <a:pt x="44058" y="132173"/>
                </a:cubicBezTo>
                <a:lnTo>
                  <a:pt x="52068" y="132173"/>
                </a:lnTo>
                <a:cubicBezTo>
                  <a:pt x="63133" y="132173"/>
                  <a:pt x="72095" y="123212"/>
                  <a:pt x="72095" y="112147"/>
                </a:cubicBezTo>
                <a:lnTo>
                  <a:pt x="72095" y="108142"/>
                </a:lnTo>
                <a:close/>
                <a:moveTo>
                  <a:pt x="46060" y="28037"/>
                </a:moveTo>
                <a:cubicBezTo>
                  <a:pt x="36097" y="28037"/>
                  <a:pt x="28037" y="36097"/>
                  <a:pt x="28037" y="46060"/>
                </a:cubicBezTo>
                <a:cubicBezTo>
                  <a:pt x="28037" y="49390"/>
                  <a:pt x="25358" y="52068"/>
                  <a:pt x="22029" y="52068"/>
                </a:cubicBezTo>
                <a:cubicBezTo>
                  <a:pt x="18700" y="52068"/>
                  <a:pt x="16021" y="49390"/>
                  <a:pt x="16021" y="46060"/>
                </a:cubicBezTo>
                <a:cubicBezTo>
                  <a:pt x="16021" y="29464"/>
                  <a:pt x="29464" y="16021"/>
                  <a:pt x="46060" y="16021"/>
                </a:cubicBezTo>
                <a:cubicBezTo>
                  <a:pt x="49390" y="16021"/>
                  <a:pt x="52068" y="18700"/>
                  <a:pt x="52068" y="22029"/>
                </a:cubicBezTo>
                <a:cubicBezTo>
                  <a:pt x="52068" y="25358"/>
                  <a:pt x="49390" y="28037"/>
                  <a:pt x="46060" y="28037"/>
                </a:cubicBez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7" name="Text 55"/>
          <p:cNvSpPr/>
          <p:nvPr/>
        </p:nvSpPr>
        <p:spPr>
          <a:xfrm>
            <a:off x="6672187" y="5343012"/>
            <a:ext cx="4998191" cy="384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GB200优势：</a:t>
            </a:r>
            <a:r>
              <a:rPr lang="en-US" sz="1009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NVLink-C2C连接使权重卸载v2特别高效，加载延迟相比PCIe系统最小化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SCALING STRATEGY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缩小Prefill规模：计算饱和与通信优化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400050" y="1371600"/>
            <a:ext cx="6162675" cy="5105400"/>
          </a:xfrm>
          <a:custGeom>
            <a:avLst/>
            <a:gdLst/>
            <a:ahLst/>
            <a:cxnLst/>
            <a:rect l="l" t="t" r="r" b="b"/>
            <a:pathLst>
              <a:path w="6162675" h="5105400">
                <a:moveTo>
                  <a:pt x="0" y="0"/>
                </a:moveTo>
                <a:lnTo>
                  <a:pt x="6162675" y="0"/>
                </a:lnTo>
                <a:lnTo>
                  <a:pt x="6162675" y="5105400"/>
                </a:lnTo>
                <a:lnTo>
                  <a:pt x="0" y="51054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400050" y="1371600"/>
            <a:ext cx="38100" cy="5105400"/>
          </a:xfrm>
          <a:custGeom>
            <a:avLst/>
            <a:gdLst/>
            <a:ahLst/>
            <a:cxnLst/>
            <a:rect l="l" t="t" r="r" b="b"/>
            <a:pathLst>
              <a:path w="38100" h="5105400">
                <a:moveTo>
                  <a:pt x="0" y="0"/>
                </a:moveTo>
                <a:lnTo>
                  <a:pt x="38100" y="0"/>
                </a:lnTo>
                <a:lnTo>
                  <a:pt x="38100" y="5105400"/>
                </a:lnTo>
                <a:lnTo>
                  <a:pt x="0" y="51054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609600" y="1562100"/>
            <a:ext cx="58769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为何缩小规模反而提升吞吐量？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09600" y="2019300"/>
            <a:ext cx="58388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预填充工作负载已是计算密集型，减少GPU数量可降低NCCL集合通信(all_gather/reduce_scatter)开销，而非增加计算资源。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9125" y="2667000"/>
            <a:ext cx="5753100" cy="762000"/>
          </a:xfrm>
          <a:custGeom>
            <a:avLst/>
            <a:gdLst/>
            <a:ahLst/>
            <a:cxnLst/>
            <a:rect l="l" t="t" r="r" b="b"/>
            <a:pathLst>
              <a:path w="5753100" h="762000">
                <a:moveTo>
                  <a:pt x="0" y="0"/>
                </a:moveTo>
                <a:lnTo>
                  <a:pt x="5753100" y="0"/>
                </a:lnTo>
                <a:lnTo>
                  <a:pt x="57531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8"/>
          <p:cNvSpPr/>
          <p:nvPr/>
        </p:nvSpPr>
        <p:spPr>
          <a:xfrm>
            <a:off x="619125" y="2667000"/>
            <a:ext cx="19050" cy="762000"/>
          </a:xfrm>
          <a:custGeom>
            <a:avLst/>
            <a:gdLst/>
            <a:ahLst/>
            <a:cxnLst/>
            <a:rect l="l" t="t" r="r" b="b"/>
            <a:pathLst>
              <a:path w="19050" h="762000">
                <a:moveTo>
                  <a:pt x="0" y="0"/>
                </a:moveTo>
                <a:lnTo>
                  <a:pt x="19050" y="0"/>
                </a:lnTo>
                <a:lnTo>
                  <a:pt x="190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9"/>
          <p:cNvSpPr/>
          <p:nvPr/>
        </p:nvSpPr>
        <p:spPr>
          <a:xfrm>
            <a:off x="762000" y="2819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933450" y="2781300"/>
            <a:ext cx="5400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微基准测试发现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42950" y="3086100"/>
            <a:ext cx="5591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MLA后端吞吐量在16K-64K batch size达到平台期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9125" y="3543300"/>
            <a:ext cx="5753100" cy="762000"/>
          </a:xfrm>
          <a:custGeom>
            <a:avLst/>
            <a:gdLst/>
            <a:ahLst/>
            <a:cxnLst/>
            <a:rect l="l" t="t" r="r" b="b"/>
            <a:pathLst>
              <a:path w="5753100" h="762000">
                <a:moveTo>
                  <a:pt x="0" y="0"/>
                </a:moveTo>
                <a:lnTo>
                  <a:pt x="5753100" y="0"/>
                </a:lnTo>
                <a:lnTo>
                  <a:pt x="57531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Shape 13"/>
          <p:cNvSpPr/>
          <p:nvPr/>
        </p:nvSpPr>
        <p:spPr>
          <a:xfrm>
            <a:off x="619125" y="3543300"/>
            <a:ext cx="19050" cy="762000"/>
          </a:xfrm>
          <a:custGeom>
            <a:avLst/>
            <a:gdLst/>
            <a:ahLst/>
            <a:cxnLst/>
            <a:rect l="l" t="t" r="r" b="b"/>
            <a:pathLst>
              <a:path w="19050" h="762000">
                <a:moveTo>
                  <a:pt x="0" y="0"/>
                </a:moveTo>
                <a:lnTo>
                  <a:pt x="19050" y="0"/>
                </a:lnTo>
                <a:lnTo>
                  <a:pt x="190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4"/>
          <p:cNvSpPr/>
          <p:nvPr/>
        </p:nvSpPr>
        <p:spPr>
          <a:xfrm>
            <a:off x="762000" y="36957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2388" y="7144"/>
                </a:moveTo>
                <a:cubicBezTo>
                  <a:pt x="52388" y="3185"/>
                  <a:pt x="49203" y="0"/>
                  <a:pt x="45244" y="0"/>
                </a:cubicBezTo>
                <a:cubicBezTo>
                  <a:pt x="41285" y="0"/>
                  <a:pt x="38100" y="3185"/>
                  <a:pt x="38100" y="7144"/>
                </a:cubicBezTo>
                <a:lnTo>
                  <a:pt x="38100" y="19050"/>
                </a:lnTo>
                <a:cubicBezTo>
                  <a:pt x="27593" y="19050"/>
                  <a:pt x="19050" y="27593"/>
                  <a:pt x="19050" y="38100"/>
                </a:cubicBezTo>
                <a:lnTo>
                  <a:pt x="7144" y="38100"/>
                </a:lnTo>
                <a:cubicBezTo>
                  <a:pt x="3185" y="38100"/>
                  <a:pt x="0" y="41285"/>
                  <a:pt x="0" y="45244"/>
                </a:cubicBezTo>
                <a:cubicBezTo>
                  <a:pt x="0" y="49203"/>
                  <a:pt x="3185" y="52388"/>
                  <a:pt x="7144" y="52388"/>
                </a:cubicBezTo>
                <a:lnTo>
                  <a:pt x="19050" y="52388"/>
                </a:lnTo>
                <a:lnTo>
                  <a:pt x="19050" y="69056"/>
                </a:lnTo>
                <a:lnTo>
                  <a:pt x="7144" y="69056"/>
                </a:lnTo>
                <a:cubicBezTo>
                  <a:pt x="3185" y="69056"/>
                  <a:pt x="0" y="72241"/>
                  <a:pt x="0" y="76200"/>
                </a:cubicBezTo>
                <a:cubicBezTo>
                  <a:pt x="0" y="80159"/>
                  <a:pt x="3185" y="83344"/>
                  <a:pt x="7144" y="83344"/>
                </a:cubicBezTo>
                <a:lnTo>
                  <a:pt x="19050" y="83344"/>
                </a:lnTo>
                <a:lnTo>
                  <a:pt x="19050" y="100013"/>
                </a:lnTo>
                <a:lnTo>
                  <a:pt x="7144" y="100013"/>
                </a:lnTo>
                <a:cubicBezTo>
                  <a:pt x="3185" y="100013"/>
                  <a:pt x="0" y="103197"/>
                  <a:pt x="0" y="107156"/>
                </a:cubicBezTo>
                <a:cubicBezTo>
                  <a:pt x="0" y="111115"/>
                  <a:pt x="3185" y="114300"/>
                  <a:pt x="7144" y="114300"/>
                </a:cubicBezTo>
                <a:lnTo>
                  <a:pt x="19050" y="114300"/>
                </a:lnTo>
                <a:cubicBezTo>
                  <a:pt x="19050" y="124807"/>
                  <a:pt x="27593" y="133350"/>
                  <a:pt x="38100" y="133350"/>
                </a:cubicBezTo>
                <a:lnTo>
                  <a:pt x="38100" y="145256"/>
                </a:lnTo>
                <a:cubicBezTo>
                  <a:pt x="38100" y="149215"/>
                  <a:pt x="41285" y="152400"/>
                  <a:pt x="45244" y="152400"/>
                </a:cubicBezTo>
                <a:cubicBezTo>
                  <a:pt x="49203" y="152400"/>
                  <a:pt x="52388" y="149215"/>
                  <a:pt x="52388" y="145256"/>
                </a:cubicBezTo>
                <a:lnTo>
                  <a:pt x="52388" y="133350"/>
                </a:lnTo>
                <a:lnTo>
                  <a:pt x="69056" y="133350"/>
                </a:lnTo>
                <a:lnTo>
                  <a:pt x="69056" y="145256"/>
                </a:lnTo>
                <a:cubicBezTo>
                  <a:pt x="69056" y="149215"/>
                  <a:pt x="72241" y="152400"/>
                  <a:pt x="76200" y="152400"/>
                </a:cubicBezTo>
                <a:cubicBezTo>
                  <a:pt x="80159" y="152400"/>
                  <a:pt x="83344" y="149215"/>
                  <a:pt x="83344" y="145256"/>
                </a:cubicBezTo>
                <a:lnTo>
                  <a:pt x="83344" y="133350"/>
                </a:lnTo>
                <a:lnTo>
                  <a:pt x="100013" y="133350"/>
                </a:lnTo>
                <a:lnTo>
                  <a:pt x="100013" y="145256"/>
                </a:lnTo>
                <a:cubicBezTo>
                  <a:pt x="100013" y="149215"/>
                  <a:pt x="103197" y="152400"/>
                  <a:pt x="107156" y="152400"/>
                </a:cubicBezTo>
                <a:cubicBezTo>
                  <a:pt x="111115" y="152400"/>
                  <a:pt x="114300" y="149215"/>
                  <a:pt x="114300" y="145256"/>
                </a:cubicBezTo>
                <a:lnTo>
                  <a:pt x="114300" y="133350"/>
                </a:lnTo>
                <a:cubicBezTo>
                  <a:pt x="124807" y="133350"/>
                  <a:pt x="133350" y="124807"/>
                  <a:pt x="133350" y="114300"/>
                </a:cubicBezTo>
                <a:lnTo>
                  <a:pt x="145256" y="114300"/>
                </a:lnTo>
                <a:cubicBezTo>
                  <a:pt x="149215" y="114300"/>
                  <a:pt x="152400" y="111115"/>
                  <a:pt x="152400" y="107156"/>
                </a:cubicBezTo>
                <a:cubicBezTo>
                  <a:pt x="152400" y="103197"/>
                  <a:pt x="149215" y="100013"/>
                  <a:pt x="145256" y="100013"/>
                </a:cubicBezTo>
                <a:lnTo>
                  <a:pt x="133350" y="100013"/>
                </a:lnTo>
                <a:lnTo>
                  <a:pt x="133350" y="83344"/>
                </a:lnTo>
                <a:lnTo>
                  <a:pt x="145256" y="83344"/>
                </a:lnTo>
                <a:cubicBezTo>
                  <a:pt x="149215" y="83344"/>
                  <a:pt x="152400" y="80159"/>
                  <a:pt x="152400" y="76200"/>
                </a:cubicBezTo>
                <a:cubicBezTo>
                  <a:pt x="152400" y="72241"/>
                  <a:pt x="149215" y="69056"/>
                  <a:pt x="145256" y="69056"/>
                </a:cubicBezTo>
                <a:lnTo>
                  <a:pt x="133350" y="69056"/>
                </a:lnTo>
                <a:lnTo>
                  <a:pt x="133350" y="52388"/>
                </a:lnTo>
                <a:lnTo>
                  <a:pt x="145256" y="52388"/>
                </a:lnTo>
                <a:cubicBezTo>
                  <a:pt x="149215" y="52388"/>
                  <a:pt x="152400" y="49203"/>
                  <a:pt x="152400" y="45244"/>
                </a:cubicBezTo>
                <a:cubicBezTo>
                  <a:pt x="152400" y="41285"/>
                  <a:pt x="149215" y="38100"/>
                  <a:pt x="145256" y="38100"/>
                </a:cubicBez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14300" y="7144"/>
                </a:lnTo>
                <a:cubicBezTo>
                  <a:pt x="114300" y="3185"/>
                  <a:pt x="111115" y="0"/>
                  <a:pt x="107156" y="0"/>
                </a:cubicBezTo>
                <a:cubicBezTo>
                  <a:pt x="103197" y="0"/>
                  <a:pt x="100013" y="3185"/>
                  <a:pt x="100013" y="7144"/>
                </a:cubicBezTo>
                <a:lnTo>
                  <a:pt x="100013" y="19050"/>
                </a:lnTo>
                <a:lnTo>
                  <a:pt x="83344" y="19050"/>
                </a:lnTo>
                <a:lnTo>
                  <a:pt x="83344" y="7144"/>
                </a:lnTo>
                <a:cubicBezTo>
                  <a:pt x="83344" y="3185"/>
                  <a:pt x="80159" y="0"/>
                  <a:pt x="76200" y="0"/>
                </a:cubicBezTo>
                <a:cubicBezTo>
                  <a:pt x="72241" y="0"/>
                  <a:pt x="69056" y="3185"/>
                  <a:pt x="69056" y="7144"/>
                </a:cubicBezTo>
                <a:lnTo>
                  <a:pt x="69056" y="19050"/>
                </a:lnTo>
                <a:lnTo>
                  <a:pt x="52388" y="19050"/>
                </a:lnTo>
                <a:lnTo>
                  <a:pt x="52388" y="7144"/>
                </a:lnTo>
                <a:close/>
                <a:moveTo>
                  <a:pt x="47625" y="38100"/>
                </a:moveTo>
                <a:lnTo>
                  <a:pt x="104775" y="38100"/>
                </a:lnTo>
                <a:cubicBezTo>
                  <a:pt x="110044" y="38100"/>
                  <a:pt x="114300" y="42356"/>
                  <a:pt x="114300" y="47625"/>
                </a:cubicBezTo>
                <a:lnTo>
                  <a:pt x="114300" y="104775"/>
                </a:lnTo>
                <a:cubicBezTo>
                  <a:pt x="114300" y="110044"/>
                  <a:pt x="110044" y="114300"/>
                  <a:pt x="104775" y="114300"/>
                </a:cubicBezTo>
                <a:lnTo>
                  <a:pt x="47625" y="114300"/>
                </a:lnTo>
                <a:cubicBezTo>
                  <a:pt x="42356" y="114300"/>
                  <a:pt x="38100" y="110044"/>
                  <a:pt x="38100" y="104775"/>
                </a:cubicBezTo>
                <a:lnTo>
                  <a:pt x="38100" y="47625"/>
                </a:lnTo>
                <a:cubicBezTo>
                  <a:pt x="38100" y="42356"/>
                  <a:pt x="42356" y="38100"/>
                  <a:pt x="47625" y="38100"/>
                </a:cubicBezTo>
                <a:close/>
                <a:moveTo>
                  <a:pt x="52388" y="52388"/>
                </a:moveTo>
                <a:lnTo>
                  <a:pt x="52388" y="100013"/>
                </a:lnTo>
                <a:lnTo>
                  <a:pt x="100013" y="100013"/>
                </a:lnTo>
                <a:lnTo>
                  <a:pt x="100013" y="52388"/>
                </a:lnTo>
                <a:lnTo>
                  <a:pt x="52388" y="52388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933450" y="3657600"/>
            <a:ext cx="5400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MoE吞吐量饱和点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42950" y="3962400"/>
            <a:ext cx="5591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64K以上batch size，MoE吞吐量增益可忽略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9125" y="4419600"/>
            <a:ext cx="5753100" cy="762000"/>
          </a:xfrm>
          <a:custGeom>
            <a:avLst/>
            <a:gdLst/>
            <a:ahLst/>
            <a:cxnLst/>
            <a:rect l="l" t="t" r="r" b="b"/>
            <a:pathLst>
              <a:path w="5753100" h="762000">
                <a:moveTo>
                  <a:pt x="0" y="0"/>
                </a:moveTo>
                <a:lnTo>
                  <a:pt x="5753100" y="0"/>
                </a:lnTo>
                <a:lnTo>
                  <a:pt x="57531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8"/>
          <p:cNvSpPr/>
          <p:nvPr/>
        </p:nvSpPr>
        <p:spPr>
          <a:xfrm>
            <a:off x="619125" y="4419600"/>
            <a:ext cx="19050" cy="762000"/>
          </a:xfrm>
          <a:custGeom>
            <a:avLst/>
            <a:gdLst/>
            <a:ahLst/>
            <a:cxnLst/>
            <a:rect l="l" t="t" r="r" b="b"/>
            <a:pathLst>
              <a:path w="19050" h="762000">
                <a:moveTo>
                  <a:pt x="0" y="0"/>
                </a:moveTo>
                <a:lnTo>
                  <a:pt x="19050" y="0"/>
                </a:lnTo>
                <a:lnTo>
                  <a:pt x="190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Shape 19"/>
          <p:cNvSpPr/>
          <p:nvPr/>
        </p:nvSpPr>
        <p:spPr>
          <a:xfrm>
            <a:off x="752475" y="45720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73819" y="26194"/>
                </a:moveTo>
                <a:lnTo>
                  <a:pt x="97631" y="26194"/>
                </a:lnTo>
                <a:lnTo>
                  <a:pt x="97631" y="40481"/>
                </a:lnTo>
                <a:lnTo>
                  <a:pt x="73819" y="40481"/>
                </a:lnTo>
                <a:lnTo>
                  <a:pt x="73819" y="26194"/>
                </a:lnTo>
                <a:close/>
                <a:moveTo>
                  <a:pt x="71438" y="9525"/>
                </a:moveTo>
                <a:cubicBezTo>
                  <a:pt x="63550" y="9525"/>
                  <a:pt x="57150" y="15925"/>
                  <a:pt x="57150" y="23813"/>
                </a:cubicBezTo>
                <a:lnTo>
                  <a:pt x="57150" y="42863"/>
                </a:lnTo>
                <a:cubicBezTo>
                  <a:pt x="57150" y="50750"/>
                  <a:pt x="63550" y="57150"/>
                  <a:pt x="71438" y="57150"/>
                </a:cubicBezTo>
                <a:lnTo>
                  <a:pt x="76200" y="57150"/>
                </a:lnTo>
                <a:lnTo>
                  <a:pt x="76200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38100" y="85725"/>
                </a:lnTo>
                <a:lnTo>
                  <a:pt x="38100" y="95250"/>
                </a:lnTo>
                <a:lnTo>
                  <a:pt x="33338" y="95250"/>
                </a:lnTo>
                <a:cubicBezTo>
                  <a:pt x="25450" y="95250"/>
                  <a:pt x="19050" y="101650"/>
                  <a:pt x="19050" y="109537"/>
                </a:cubicBezTo>
                <a:lnTo>
                  <a:pt x="19050" y="128588"/>
                </a:lnTo>
                <a:cubicBezTo>
                  <a:pt x="19050" y="136475"/>
                  <a:pt x="25450" y="142875"/>
                  <a:pt x="33338" y="142875"/>
                </a:cubicBezTo>
                <a:lnTo>
                  <a:pt x="61912" y="142875"/>
                </a:lnTo>
                <a:cubicBezTo>
                  <a:pt x="69800" y="142875"/>
                  <a:pt x="76200" y="136475"/>
                  <a:pt x="76200" y="128588"/>
                </a:cubicBezTo>
                <a:lnTo>
                  <a:pt x="76200" y="109537"/>
                </a:lnTo>
                <a:cubicBezTo>
                  <a:pt x="76200" y="101650"/>
                  <a:pt x="69800" y="95250"/>
                  <a:pt x="61912" y="95250"/>
                </a:cubicBezTo>
                <a:lnTo>
                  <a:pt x="57150" y="95250"/>
                </a:lnTo>
                <a:lnTo>
                  <a:pt x="57150" y="85725"/>
                </a:lnTo>
                <a:lnTo>
                  <a:pt x="114300" y="85725"/>
                </a:lnTo>
                <a:lnTo>
                  <a:pt x="114300" y="95250"/>
                </a:lnTo>
                <a:lnTo>
                  <a:pt x="109537" y="95250"/>
                </a:lnTo>
                <a:cubicBezTo>
                  <a:pt x="101650" y="95250"/>
                  <a:pt x="95250" y="101650"/>
                  <a:pt x="95250" y="109537"/>
                </a:cubicBezTo>
                <a:lnTo>
                  <a:pt x="95250" y="128588"/>
                </a:lnTo>
                <a:cubicBezTo>
                  <a:pt x="95250" y="136475"/>
                  <a:pt x="101650" y="142875"/>
                  <a:pt x="109537" y="142875"/>
                </a:cubicBezTo>
                <a:lnTo>
                  <a:pt x="138113" y="142875"/>
                </a:lnTo>
                <a:cubicBezTo>
                  <a:pt x="146000" y="142875"/>
                  <a:pt x="152400" y="136475"/>
                  <a:pt x="152400" y="128588"/>
                </a:cubicBezTo>
                <a:lnTo>
                  <a:pt x="152400" y="109537"/>
                </a:lnTo>
                <a:cubicBezTo>
                  <a:pt x="152400" y="101650"/>
                  <a:pt x="146000" y="95250"/>
                  <a:pt x="138113" y="95250"/>
                </a:cubicBezTo>
                <a:lnTo>
                  <a:pt x="133350" y="95250"/>
                </a:lnTo>
                <a:lnTo>
                  <a:pt x="133350" y="85725"/>
                </a:lnTo>
                <a:lnTo>
                  <a:pt x="161925" y="85725"/>
                </a:lnTo>
                <a:cubicBezTo>
                  <a:pt x="167194" y="85725"/>
                  <a:pt x="171450" y="81469"/>
                  <a:pt x="171450" y="76200"/>
                </a:cubicBezTo>
                <a:cubicBezTo>
                  <a:pt x="171450" y="70931"/>
                  <a:pt x="167194" y="66675"/>
                  <a:pt x="161925" y="66675"/>
                </a:cubicBezTo>
                <a:lnTo>
                  <a:pt x="95250" y="66675"/>
                </a:lnTo>
                <a:lnTo>
                  <a:pt x="95250" y="57150"/>
                </a:lnTo>
                <a:lnTo>
                  <a:pt x="100013" y="57150"/>
                </a:lnTo>
                <a:cubicBezTo>
                  <a:pt x="107900" y="57150"/>
                  <a:pt x="114300" y="50750"/>
                  <a:pt x="114300" y="42863"/>
                </a:cubicBezTo>
                <a:lnTo>
                  <a:pt x="114300" y="23813"/>
                </a:lnTo>
                <a:cubicBezTo>
                  <a:pt x="114300" y="15925"/>
                  <a:pt x="107900" y="9525"/>
                  <a:pt x="100013" y="9525"/>
                </a:cubicBezTo>
                <a:lnTo>
                  <a:pt x="71438" y="9525"/>
                </a:lnTo>
                <a:close/>
                <a:moveTo>
                  <a:pt x="133350" y="111919"/>
                </a:moveTo>
                <a:lnTo>
                  <a:pt x="135731" y="111919"/>
                </a:lnTo>
                <a:lnTo>
                  <a:pt x="135731" y="126206"/>
                </a:lnTo>
                <a:lnTo>
                  <a:pt x="111919" y="126206"/>
                </a:lnTo>
                <a:lnTo>
                  <a:pt x="111919" y="111919"/>
                </a:lnTo>
                <a:lnTo>
                  <a:pt x="133350" y="111919"/>
                </a:lnTo>
                <a:close/>
                <a:moveTo>
                  <a:pt x="57150" y="111919"/>
                </a:moveTo>
                <a:lnTo>
                  <a:pt x="59531" y="111919"/>
                </a:lnTo>
                <a:lnTo>
                  <a:pt x="59531" y="126206"/>
                </a:lnTo>
                <a:lnTo>
                  <a:pt x="35719" y="126206"/>
                </a:lnTo>
                <a:lnTo>
                  <a:pt x="35719" y="111919"/>
                </a:lnTo>
                <a:lnTo>
                  <a:pt x="57150" y="111919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Text 20"/>
          <p:cNvSpPr/>
          <p:nvPr/>
        </p:nvSpPr>
        <p:spPr>
          <a:xfrm>
            <a:off x="933450" y="4533900"/>
            <a:ext cx="5400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通信开销减半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42950" y="4838700"/>
            <a:ext cx="5591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GPU从4减至2，EP通信开销减半，保持计算饱和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757988" y="1376363"/>
            <a:ext cx="5048250" cy="3495675"/>
          </a:xfrm>
          <a:custGeom>
            <a:avLst/>
            <a:gdLst/>
            <a:ahLst/>
            <a:cxnLst/>
            <a:rect l="l" t="t" r="r" b="b"/>
            <a:pathLst>
              <a:path w="5048250" h="3495675">
                <a:moveTo>
                  <a:pt x="0" y="0"/>
                </a:moveTo>
                <a:lnTo>
                  <a:pt x="5048250" y="0"/>
                </a:lnTo>
                <a:lnTo>
                  <a:pt x="5048250" y="3495675"/>
                </a:lnTo>
                <a:lnTo>
                  <a:pt x="0" y="349567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Text 23"/>
          <p:cNvSpPr/>
          <p:nvPr/>
        </p:nvSpPr>
        <p:spPr>
          <a:xfrm>
            <a:off x="6905625" y="1571625"/>
            <a:ext cx="475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吞吐量 vs Batch Size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772275" y="5029200"/>
            <a:ext cx="5038725" cy="1447800"/>
          </a:xfrm>
          <a:custGeom>
            <a:avLst/>
            <a:gdLst/>
            <a:ahLst/>
            <a:cxnLst/>
            <a:rect l="l" t="t" r="r" b="b"/>
            <a:pathLst>
              <a:path w="5038725" h="1447800">
                <a:moveTo>
                  <a:pt x="0" y="0"/>
                </a:moveTo>
                <a:lnTo>
                  <a:pt x="5038725" y="0"/>
                </a:lnTo>
                <a:lnTo>
                  <a:pt x="5038725" y="1447800"/>
                </a:lnTo>
                <a:lnTo>
                  <a:pt x="0" y="14478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Shape 25"/>
          <p:cNvSpPr/>
          <p:nvPr/>
        </p:nvSpPr>
        <p:spPr>
          <a:xfrm>
            <a:off x="6772275" y="5029200"/>
            <a:ext cx="38100" cy="1447800"/>
          </a:xfrm>
          <a:custGeom>
            <a:avLst/>
            <a:gdLst/>
            <a:ahLst/>
            <a:cxnLst/>
            <a:rect l="l" t="t" r="r" b="b"/>
            <a:pathLst>
              <a:path w="38100" h="1447800">
                <a:moveTo>
                  <a:pt x="0" y="0"/>
                </a:moveTo>
                <a:lnTo>
                  <a:pt x="38100" y="0"/>
                </a:lnTo>
                <a:lnTo>
                  <a:pt x="38100" y="1447800"/>
                </a:lnTo>
                <a:lnTo>
                  <a:pt x="0" y="1447800"/>
                </a:lnTo>
                <a:lnTo>
                  <a:pt x="0" y="0"/>
                </a:lnTo>
                <a:close/>
              </a:path>
            </a:pathLst>
          </a:custGeom>
          <a:solidFill>
            <a:srgbClr val="B89A6A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6"/>
          <p:cNvSpPr/>
          <p:nvPr/>
        </p:nvSpPr>
        <p:spPr>
          <a:xfrm>
            <a:off x="6943725" y="5181600"/>
            <a:ext cx="4800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优化效果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943725" y="5562600"/>
            <a:ext cx="2305050" cy="762000"/>
          </a:xfrm>
          <a:custGeom>
            <a:avLst/>
            <a:gdLst/>
            <a:ahLst/>
            <a:cxnLst/>
            <a:rect l="l" t="t" r="r" b="b"/>
            <a:pathLst>
              <a:path w="2305050" h="762000">
                <a:moveTo>
                  <a:pt x="0" y="0"/>
                </a:moveTo>
                <a:lnTo>
                  <a:pt x="2305050" y="0"/>
                </a:lnTo>
                <a:lnTo>
                  <a:pt x="23050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8"/>
          <p:cNvSpPr/>
          <p:nvPr/>
        </p:nvSpPr>
        <p:spPr>
          <a:xfrm>
            <a:off x="7024688" y="5676900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GPU数量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000875" y="5905500"/>
            <a:ext cx="2190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4→2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9358313" y="5562600"/>
            <a:ext cx="2305050" cy="762000"/>
          </a:xfrm>
          <a:custGeom>
            <a:avLst/>
            <a:gdLst/>
            <a:ahLst/>
            <a:cxnLst/>
            <a:rect l="l" t="t" r="r" b="b"/>
            <a:pathLst>
              <a:path w="2305050" h="762000">
                <a:moveTo>
                  <a:pt x="0" y="0"/>
                </a:moveTo>
                <a:lnTo>
                  <a:pt x="2305050" y="0"/>
                </a:lnTo>
                <a:lnTo>
                  <a:pt x="23050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3" name="Text 31"/>
          <p:cNvSpPr/>
          <p:nvPr/>
        </p:nvSpPr>
        <p:spPr>
          <a:xfrm>
            <a:off x="9439275" y="5676900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5F6B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EP通信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415463" y="5905500"/>
            <a:ext cx="2190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B89A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↓50%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1027</Words>
  <Application>Microsoft Macintosh PowerPoint</Application>
  <PresentationFormat>宽屏</PresentationFormat>
  <Paragraphs>290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6" baseType="lpstr">
      <vt:lpstr>MiSans</vt:lpstr>
      <vt:lpstr>Arial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vLLM GB200性能优化技术报告</dc:title>
  <dc:subject>vLLM GB200性能优化技术报告</dc:subject>
  <dc:creator>Kimi</dc:creator>
  <cp:lastModifiedBy>王 天青</cp:lastModifiedBy>
  <cp:revision>3</cp:revision>
  <dcterms:created xsi:type="dcterms:W3CDTF">2026-02-22T07:29:22Z</dcterms:created>
  <dcterms:modified xsi:type="dcterms:W3CDTF">2026-02-22T08:52:14Z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{"Label":"vLLM GB200性能优化技术报告","ContentProducer":"001191110108MACG2KBH8F10000","ProduceID":"19c843c7-1512-87ff-8000-000098ed7e35","ReservedCode1":"","ContentPropagator":"001191110108MACG2KBH8F20000","PropagateID":"19c843c7-1512-87ff-8000-000098ed7e35","ReservedCode2":""}</vt:lpwstr>
  </property>
</Properties>
</file>